
<file path=[Content_Types].xml><?xml version="1.0" encoding="utf-8"?>
<Types xmlns="http://schemas.openxmlformats.org/package/2006/content-types">
  <Default Extension="bmp" ContentType="image/bmp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329" r:id="rId4"/>
    <p:sldId id="327" r:id="rId5"/>
    <p:sldId id="328" r:id="rId6"/>
    <p:sldId id="333" r:id="rId7"/>
    <p:sldId id="305" r:id="rId8"/>
    <p:sldId id="258" r:id="rId9"/>
    <p:sldId id="296" r:id="rId10"/>
    <p:sldId id="299" r:id="rId11"/>
    <p:sldId id="301" r:id="rId12"/>
    <p:sldId id="300" r:id="rId13"/>
    <p:sldId id="304" r:id="rId14"/>
    <p:sldId id="306" r:id="rId15"/>
    <p:sldId id="307" r:id="rId16"/>
    <p:sldId id="322" r:id="rId17"/>
    <p:sldId id="323" r:id="rId18"/>
    <p:sldId id="308" r:id="rId19"/>
    <p:sldId id="312" r:id="rId20"/>
    <p:sldId id="313" r:id="rId21"/>
    <p:sldId id="315" r:id="rId22"/>
    <p:sldId id="339" r:id="rId23"/>
    <p:sldId id="337" r:id="rId24"/>
    <p:sldId id="324" r:id="rId25"/>
    <p:sldId id="330" r:id="rId26"/>
    <p:sldId id="332" r:id="rId27"/>
    <p:sldId id="334" r:id="rId28"/>
    <p:sldId id="336" r:id="rId29"/>
    <p:sldId id="340" r:id="rId30"/>
  </p:sldIdLst>
  <p:sldSz cx="9144000" cy="6858000" type="screen4x3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272"/>
    <p:restoredTop sz="94668"/>
  </p:normalViewPr>
  <p:slideViewPr>
    <p:cSldViewPr snapToGrid="0" snapToObjects="1">
      <p:cViewPr varScale="1">
        <p:scale>
          <a:sx n="105" d="100"/>
          <a:sy n="105" d="100"/>
        </p:scale>
        <p:origin x="123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FE806F-F533-7F4E-95A2-8FB512430F15}" type="datetimeFigureOut">
              <a:rPr lang="es-PE" smtClean="0"/>
              <a:t>25/09/20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1C0F92-6B3A-DB43-BFD8-61DEE83E993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59124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C0F92-6B3A-DB43-BFD8-61DEE83E9932}" type="slidenum">
              <a:rPr lang="es-PE" smtClean="0"/>
              <a:t>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82804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C0F92-6B3A-DB43-BFD8-61DEE83E9932}" type="slidenum">
              <a:rPr lang="es-PE" smtClean="0"/>
              <a:t>4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19847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C0F92-6B3A-DB43-BFD8-61DEE83E9932}" type="slidenum">
              <a:rPr lang="es-PE" smtClean="0"/>
              <a:t>17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32161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7"/>
          <p:cNvSpPr>
            <a:spLocks noGrp="1"/>
          </p:cNvSpPr>
          <p:nvPr>
            <p:ph type="body" idx="10"/>
          </p:nvPr>
        </p:nvSpPr>
        <p:spPr>
          <a:xfrm>
            <a:off x="539750" y="5377815"/>
            <a:ext cx="8267700" cy="10058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3520440" marR="0" indent="0" algn="l">
              <a:lnSpc>
                <a:spcPts val="2700"/>
              </a:lnSpc>
              <a:spcAft>
                <a:spcPts val="5205"/>
              </a:spcAft>
            </a:pPr>
            <a:r>
              <a:rPr lang="es-ES" sz="2400" b="1" spc="90">
                <a:solidFill>
                  <a:srgbClr val="000000"/>
                </a:solidFill>
                <a:latin typeface="Arial" panose="02020603050405020304" pitchFamily="2"/>
              </a:rPr>
              <a:t>1991 - 2020 </a:t>
            </a:r>
          </a:p>
        </p:txBody>
      </p:sp>
      <p:sp>
        <p:nvSpPr>
          <p:cNvPr id="9" name="Marcador de texto 8"/>
          <p:cNvSpPr>
            <a:spLocks noGrp="1"/>
          </p:cNvSpPr>
          <p:nvPr>
            <p:ph type="body" idx="10"/>
          </p:nvPr>
        </p:nvSpPr>
        <p:spPr>
          <a:xfrm>
            <a:off x="3672840" y="6383655"/>
            <a:ext cx="2743200" cy="3473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2700"/>
              </a:lnSpc>
              <a:spcAft>
                <a:spcPts val="20"/>
              </a:spcAft>
            </a:pPr>
            <a:r>
              <a:rPr lang="es-ES" sz="2400" b="1" spc="-10">
                <a:solidFill>
                  <a:srgbClr val="000000"/>
                </a:solidFill>
                <a:latin typeface="Arial" panose="02020603050405020304" pitchFamily="2"/>
              </a:rPr>
              <a:t>RUC 20110343907 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1_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/>
          <p:cNvSpPr>
            <a:spLocks noGrp="1"/>
          </p:cNvSpPr>
          <p:nvPr>
            <p:ph type="body" idx="10"/>
          </p:nvPr>
        </p:nvSpPr>
        <p:spPr>
          <a:xfrm>
            <a:off x="6010910" y="328930"/>
            <a:ext cx="2523490" cy="173990"/>
          </a:xfrm>
          <a:prstGeom prst="rect">
            <a:avLst/>
          </a:prstGeom>
          <a:solidFill>
            <a:srgbClr val="E32716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sp>
        <p:nvSpPr>
          <p:cNvPr id="25" name="Marcador de texto 24"/>
          <p:cNvSpPr>
            <a:spLocks noGrp="1"/>
          </p:cNvSpPr>
          <p:nvPr>
            <p:ph type="body" idx="10"/>
          </p:nvPr>
        </p:nvSpPr>
        <p:spPr>
          <a:xfrm>
            <a:off x="6010910" y="938530"/>
            <a:ext cx="2523490" cy="109855"/>
          </a:xfrm>
          <a:prstGeom prst="rect">
            <a:avLst/>
          </a:prstGeom>
          <a:solidFill>
            <a:srgbClr val="E32716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sp>
        <p:nvSpPr>
          <p:cNvPr id="26" name="Marcador de texto 25"/>
          <p:cNvSpPr>
            <a:spLocks noGrp="1"/>
          </p:cNvSpPr>
          <p:nvPr>
            <p:ph type="body" idx="10"/>
          </p:nvPr>
        </p:nvSpPr>
        <p:spPr>
          <a:xfrm>
            <a:off x="6010910" y="502920"/>
            <a:ext cx="2523490" cy="381000"/>
          </a:xfrm>
          <a:prstGeom prst="rect">
            <a:avLst/>
          </a:prstGeom>
          <a:solidFill>
            <a:srgbClr val="13436B"/>
          </a:solidFill>
          <a:ln w="0" cmpd="sng">
            <a:noFill/>
            <a:prstDash val="solid"/>
          </a:ln>
        </p:spPr>
        <p:txBody>
          <a:bodyPr vert="horz" lIns="0" tIns="0" rIns="0" bIns="0" anchor="t">
            <a:normAutofit fontScale="90000"/>
          </a:bodyPr>
          <a:lstStyle/>
          <a:p>
            <a:pPr marL="91440" marR="0" indent="0" algn="l">
              <a:lnSpc>
                <a:spcPts val="3000"/>
              </a:lnSpc>
              <a:spcAft>
                <a:spcPts val="0"/>
              </a:spcAft>
            </a:pPr>
            <a:r>
              <a:rPr lang="es-ES" sz="2950" b="1" spc="35">
                <a:solidFill>
                  <a:srgbClr val="E3E8E7"/>
                </a:solidFill>
                <a:latin typeface="Garamond" panose="02020603050405020304" pitchFamily="1"/>
              </a:rPr>
              <a:t>U.S. ITEM S.A. </a:t>
            </a:r>
          </a:p>
        </p:txBody>
      </p:sp>
      <p:sp>
        <p:nvSpPr>
          <p:cNvPr id="27" name="Marcador de texto 26"/>
          <p:cNvSpPr>
            <a:spLocks noGrp="1"/>
          </p:cNvSpPr>
          <p:nvPr>
            <p:ph type="body" idx="10"/>
          </p:nvPr>
        </p:nvSpPr>
        <p:spPr>
          <a:xfrm>
            <a:off x="545465" y="317500"/>
            <a:ext cx="3987800" cy="13195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19075" rIns="0" bIns="0" anchor="t"/>
          <a:lstStyle/>
          <a:p>
            <a:pPr marL="0" marR="0" indent="0" algn="l">
              <a:lnSpc>
                <a:spcPts val="2300"/>
              </a:lnSpc>
              <a:spcAft>
                <a:spcPts val="0"/>
              </a:spcAft>
            </a:pPr>
            <a:r>
              <a:rPr lang="es-ES" sz="1950" b="1" u="sng" spc="0">
                <a:solidFill>
                  <a:srgbClr val="000000"/>
                </a:solidFill>
                <a:latin typeface="Arial" panose="02020603050405020304" pitchFamily="2"/>
              </a:rPr>
              <a:t>LÍNEAS DE COMERCIALIZACIÓN  </a:t>
            </a:r>
          </a:p>
          <a:p>
            <a:pPr marL="0" marR="0" indent="0" algn="l">
              <a:lnSpc>
                <a:spcPts val="2300"/>
              </a:lnSpc>
              <a:spcBef>
                <a:spcPts val="1510"/>
              </a:spcBef>
              <a:spcAft>
                <a:spcPts val="2545"/>
              </a:spcAft>
            </a:pPr>
            <a:r>
              <a:rPr lang="es-ES" sz="1950" b="1" u="sng" spc="30">
                <a:solidFill>
                  <a:srgbClr val="000000"/>
                </a:solidFill>
                <a:latin typeface="Arial" panose="02020603050405020304" pitchFamily="2"/>
              </a:rPr>
              <a:t>y REPRESENTACIONES</a:t>
            </a:r>
            <a:r>
              <a:rPr lang="es-ES" sz="1950" b="1" u="sng" spc="30">
                <a:solidFill>
                  <a:srgbClr val="E3E8E7"/>
                </a:solidFill>
                <a:latin typeface="Arial" panose="02020603050405020304" pitchFamily="2"/>
              </a:rPr>
              <a:t>  </a:t>
            </a:r>
          </a:p>
        </p:txBody>
      </p:sp>
      <p:sp>
        <p:nvSpPr>
          <p:cNvPr id="28" name="Marcador de texto 27"/>
          <p:cNvSpPr>
            <a:spLocks noGrp="1"/>
          </p:cNvSpPr>
          <p:nvPr>
            <p:ph type="body" idx="10"/>
          </p:nvPr>
        </p:nvSpPr>
        <p:spPr>
          <a:xfrm>
            <a:off x="2459990" y="1637030"/>
            <a:ext cx="4572000" cy="5759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600"/>
              </a:lnSpc>
              <a:spcAft>
                <a:spcPts val="910"/>
              </a:spcAft>
            </a:pPr>
            <a:r>
              <a:rPr lang="es-ES" sz="3150" b="1" spc="-35">
                <a:solidFill>
                  <a:srgbClr val="000000"/>
                </a:solidFill>
                <a:latin typeface="Arial" panose="02020603050405020304" pitchFamily="2"/>
              </a:rPr>
              <a:t>Dueños de la marca T21 </a:t>
            </a:r>
          </a:p>
        </p:txBody>
      </p:sp>
      <p:sp>
        <p:nvSpPr>
          <p:cNvPr id="31" name="Marcador de texto 30"/>
          <p:cNvSpPr>
            <a:spLocks noGrp="1"/>
          </p:cNvSpPr>
          <p:nvPr>
            <p:ph type="body" idx="10"/>
          </p:nvPr>
        </p:nvSpPr>
        <p:spPr>
          <a:xfrm>
            <a:off x="1173480" y="2282825"/>
            <a:ext cx="1950720" cy="21971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000"/>
              </a:lnSpc>
              <a:spcAft>
                <a:spcPts val="0"/>
              </a:spcAft>
            </a:pPr>
            <a:r>
              <a:rPr lang="es-ES" sz="850" b="1" spc="-45">
                <a:solidFill>
                  <a:srgbClr val="000000"/>
                </a:solidFill>
                <a:latin typeface="Verdana" panose="02020603050405020304" pitchFamily="2"/>
              </a:rPr>
              <a:t>Wear-resistanw indlx Comparison </a:t>
            </a:r>
          </a:p>
          <a:p>
            <a:pPr marL="1188720" marR="0" indent="0" algn="l">
              <a:lnSpc>
                <a:spcPts val="400"/>
              </a:lnSpc>
              <a:spcBef>
                <a:spcPts val="335"/>
              </a:spcBef>
              <a:spcAft>
                <a:spcPts val="0"/>
              </a:spcAft>
            </a:pPr>
            <a:r>
              <a:rPr lang="es-ES" sz="450" b="1" i="1" spc="0">
                <a:solidFill>
                  <a:srgbClr val="000000"/>
                </a:solidFill>
                <a:latin typeface="Garamond" panose="02020603050405020304" pitchFamily="2"/>
              </a:rPr>
              <a:t>• </a:t>
            </a:r>
          </a:p>
        </p:txBody>
      </p:sp>
    </p:spTree>
    <p:extLst>
      <p:ext uri="{BB962C8B-B14F-4D97-AF65-F5344CB8AC3E}">
        <p14:creationId xmlns:p14="http://schemas.microsoft.com/office/powerpoint/2010/main" val="1278912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1_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/>
          <p:cNvSpPr>
            <a:spLocks noGrp="1"/>
          </p:cNvSpPr>
          <p:nvPr>
            <p:ph type="body" idx="10"/>
          </p:nvPr>
        </p:nvSpPr>
        <p:spPr>
          <a:xfrm>
            <a:off x="6010910" y="328930"/>
            <a:ext cx="2523490" cy="173990"/>
          </a:xfrm>
          <a:prstGeom prst="rect">
            <a:avLst/>
          </a:prstGeom>
          <a:solidFill>
            <a:srgbClr val="E32716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sp>
        <p:nvSpPr>
          <p:cNvPr id="25" name="Marcador de texto 24"/>
          <p:cNvSpPr>
            <a:spLocks noGrp="1"/>
          </p:cNvSpPr>
          <p:nvPr>
            <p:ph type="body" idx="10"/>
          </p:nvPr>
        </p:nvSpPr>
        <p:spPr>
          <a:xfrm>
            <a:off x="6010910" y="938530"/>
            <a:ext cx="2523490" cy="109855"/>
          </a:xfrm>
          <a:prstGeom prst="rect">
            <a:avLst/>
          </a:prstGeom>
          <a:solidFill>
            <a:srgbClr val="E32716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sp>
        <p:nvSpPr>
          <p:cNvPr id="26" name="Marcador de texto 25"/>
          <p:cNvSpPr>
            <a:spLocks noGrp="1"/>
          </p:cNvSpPr>
          <p:nvPr>
            <p:ph type="body" idx="10"/>
          </p:nvPr>
        </p:nvSpPr>
        <p:spPr>
          <a:xfrm>
            <a:off x="6010910" y="502920"/>
            <a:ext cx="2523490" cy="381000"/>
          </a:xfrm>
          <a:prstGeom prst="rect">
            <a:avLst/>
          </a:prstGeom>
          <a:solidFill>
            <a:srgbClr val="13436B"/>
          </a:solidFill>
          <a:ln w="0" cmpd="sng">
            <a:noFill/>
            <a:prstDash val="solid"/>
          </a:ln>
        </p:spPr>
        <p:txBody>
          <a:bodyPr vert="horz" lIns="0" tIns="0" rIns="0" bIns="0" anchor="t">
            <a:normAutofit fontScale="90000"/>
          </a:bodyPr>
          <a:lstStyle/>
          <a:p>
            <a:pPr marL="91440" marR="0" indent="0" algn="l">
              <a:lnSpc>
                <a:spcPts val="3000"/>
              </a:lnSpc>
              <a:spcAft>
                <a:spcPts val="0"/>
              </a:spcAft>
            </a:pPr>
            <a:r>
              <a:rPr lang="es-ES" sz="2950" b="1" spc="35">
                <a:solidFill>
                  <a:srgbClr val="E3E8E7"/>
                </a:solidFill>
                <a:latin typeface="Garamond" panose="02020603050405020304" pitchFamily="1"/>
              </a:rPr>
              <a:t>U.S. ITEM S.A. </a:t>
            </a:r>
          </a:p>
        </p:txBody>
      </p:sp>
      <p:sp>
        <p:nvSpPr>
          <p:cNvPr id="27" name="Marcador de texto 26"/>
          <p:cNvSpPr>
            <a:spLocks noGrp="1"/>
          </p:cNvSpPr>
          <p:nvPr>
            <p:ph type="body" idx="10"/>
          </p:nvPr>
        </p:nvSpPr>
        <p:spPr>
          <a:xfrm>
            <a:off x="545465" y="317500"/>
            <a:ext cx="3987800" cy="13195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19075" rIns="0" bIns="0" anchor="t"/>
          <a:lstStyle/>
          <a:p>
            <a:pPr marL="0" marR="0" indent="0" algn="l">
              <a:lnSpc>
                <a:spcPts val="2300"/>
              </a:lnSpc>
              <a:spcAft>
                <a:spcPts val="0"/>
              </a:spcAft>
            </a:pPr>
            <a:r>
              <a:rPr lang="es-ES" sz="1950" b="1" u="sng" spc="0">
                <a:solidFill>
                  <a:srgbClr val="000000"/>
                </a:solidFill>
                <a:latin typeface="Arial" panose="02020603050405020304" pitchFamily="2"/>
              </a:rPr>
              <a:t>LÍNEAS DE COMERCIALIZACIÓN  </a:t>
            </a:r>
          </a:p>
          <a:p>
            <a:pPr marL="0" marR="0" indent="0" algn="l">
              <a:lnSpc>
                <a:spcPts val="2300"/>
              </a:lnSpc>
              <a:spcBef>
                <a:spcPts val="1510"/>
              </a:spcBef>
              <a:spcAft>
                <a:spcPts val="2545"/>
              </a:spcAft>
            </a:pPr>
            <a:r>
              <a:rPr lang="es-ES" sz="1950" b="1" u="sng" spc="30">
                <a:solidFill>
                  <a:srgbClr val="000000"/>
                </a:solidFill>
                <a:latin typeface="Arial" panose="02020603050405020304" pitchFamily="2"/>
              </a:rPr>
              <a:t>y REPRESENTACIONES</a:t>
            </a:r>
            <a:r>
              <a:rPr lang="es-ES" sz="1950" b="1" u="sng" spc="30">
                <a:solidFill>
                  <a:srgbClr val="E3E8E7"/>
                </a:solidFill>
                <a:latin typeface="Arial" panose="02020603050405020304" pitchFamily="2"/>
              </a:rPr>
              <a:t>  </a:t>
            </a:r>
          </a:p>
        </p:txBody>
      </p:sp>
      <p:sp>
        <p:nvSpPr>
          <p:cNvPr id="28" name="Marcador de texto 27"/>
          <p:cNvSpPr>
            <a:spLocks noGrp="1"/>
          </p:cNvSpPr>
          <p:nvPr>
            <p:ph type="body" idx="10"/>
          </p:nvPr>
        </p:nvSpPr>
        <p:spPr>
          <a:xfrm>
            <a:off x="2459990" y="1637030"/>
            <a:ext cx="4572000" cy="5759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600"/>
              </a:lnSpc>
              <a:spcAft>
                <a:spcPts val="910"/>
              </a:spcAft>
            </a:pPr>
            <a:r>
              <a:rPr lang="es-ES" sz="3150" b="1" spc="-35">
                <a:solidFill>
                  <a:srgbClr val="000000"/>
                </a:solidFill>
                <a:latin typeface="Arial" panose="02020603050405020304" pitchFamily="2"/>
              </a:rPr>
              <a:t>Dueños de la marca T21 </a:t>
            </a:r>
          </a:p>
        </p:txBody>
      </p:sp>
      <p:sp>
        <p:nvSpPr>
          <p:cNvPr id="31" name="Marcador de texto 30"/>
          <p:cNvSpPr>
            <a:spLocks noGrp="1"/>
          </p:cNvSpPr>
          <p:nvPr>
            <p:ph type="body" idx="10"/>
          </p:nvPr>
        </p:nvSpPr>
        <p:spPr>
          <a:xfrm>
            <a:off x="1173480" y="2282825"/>
            <a:ext cx="1950720" cy="21971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000"/>
              </a:lnSpc>
              <a:spcAft>
                <a:spcPts val="0"/>
              </a:spcAft>
            </a:pPr>
            <a:r>
              <a:rPr lang="es-ES" sz="850" b="1" spc="-45">
                <a:solidFill>
                  <a:srgbClr val="000000"/>
                </a:solidFill>
                <a:latin typeface="Verdana" panose="02020603050405020304" pitchFamily="2"/>
              </a:rPr>
              <a:t>Wear-resistanw indlx Comparison </a:t>
            </a:r>
          </a:p>
          <a:p>
            <a:pPr marL="1188720" marR="0" indent="0" algn="l">
              <a:lnSpc>
                <a:spcPts val="400"/>
              </a:lnSpc>
              <a:spcBef>
                <a:spcPts val="335"/>
              </a:spcBef>
              <a:spcAft>
                <a:spcPts val="0"/>
              </a:spcAft>
            </a:pPr>
            <a:r>
              <a:rPr lang="es-ES" sz="450" b="1" i="1" spc="0">
                <a:solidFill>
                  <a:srgbClr val="000000"/>
                </a:solidFill>
                <a:latin typeface="Garamond" panose="02020603050405020304" pitchFamily="2"/>
              </a:rPr>
              <a:t>• </a:t>
            </a:r>
          </a:p>
        </p:txBody>
      </p:sp>
    </p:spTree>
    <p:extLst>
      <p:ext uri="{BB962C8B-B14F-4D97-AF65-F5344CB8AC3E}">
        <p14:creationId xmlns:p14="http://schemas.microsoft.com/office/powerpoint/2010/main" val="1941822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1_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/>
          <p:cNvSpPr>
            <a:spLocks noGrp="1"/>
          </p:cNvSpPr>
          <p:nvPr>
            <p:ph type="body" idx="10"/>
          </p:nvPr>
        </p:nvSpPr>
        <p:spPr>
          <a:xfrm>
            <a:off x="6010910" y="328930"/>
            <a:ext cx="2523490" cy="173990"/>
          </a:xfrm>
          <a:prstGeom prst="rect">
            <a:avLst/>
          </a:prstGeom>
          <a:solidFill>
            <a:srgbClr val="E32716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sp>
        <p:nvSpPr>
          <p:cNvPr id="25" name="Marcador de texto 24"/>
          <p:cNvSpPr>
            <a:spLocks noGrp="1"/>
          </p:cNvSpPr>
          <p:nvPr>
            <p:ph type="body" idx="10"/>
          </p:nvPr>
        </p:nvSpPr>
        <p:spPr>
          <a:xfrm>
            <a:off x="6010910" y="938530"/>
            <a:ext cx="2523490" cy="109855"/>
          </a:xfrm>
          <a:prstGeom prst="rect">
            <a:avLst/>
          </a:prstGeom>
          <a:solidFill>
            <a:srgbClr val="E32716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sp>
        <p:nvSpPr>
          <p:cNvPr id="26" name="Marcador de texto 25"/>
          <p:cNvSpPr>
            <a:spLocks noGrp="1"/>
          </p:cNvSpPr>
          <p:nvPr>
            <p:ph type="body" idx="10"/>
          </p:nvPr>
        </p:nvSpPr>
        <p:spPr>
          <a:xfrm>
            <a:off x="6010910" y="502920"/>
            <a:ext cx="2523490" cy="381000"/>
          </a:xfrm>
          <a:prstGeom prst="rect">
            <a:avLst/>
          </a:prstGeom>
          <a:solidFill>
            <a:srgbClr val="13436B"/>
          </a:solidFill>
          <a:ln w="0" cmpd="sng">
            <a:noFill/>
            <a:prstDash val="solid"/>
          </a:ln>
        </p:spPr>
        <p:txBody>
          <a:bodyPr vert="horz" lIns="0" tIns="0" rIns="0" bIns="0" anchor="t">
            <a:normAutofit fontScale="90000"/>
          </a:bodyPr>
          <a:lstStyle/>
          <a:p>
            <a:pPr marL="91440" marR="0" indent="0" algn="l">
              <a:lnSpc>
                <a:spcPts val="3000"/>
              </a:lnSpc>
              <a:spcAft>
                <a:spcPts val="0"/>
              </a:spcAft>
            </a:pPr>
            <a:r>
              <a:rPr lang="es-ES" sz="2950" b="1" spc="35">
                <a:solidFill>
                  <a:srgbClr val="E3E8E7"/>
                </a:solidFill>
                <a:latin typeface="Garamond" panose="02020603050405020304" pitchFamily="1"/>
              </a:rPr>
              <a:t>U.S. ITEM S.A. </a:t>
            </a:r>
          </a:p>
        </p:txBody>
      </p:sp>
      <p:sp>
        <p:nvSpPr>
          <p:cNvPr id="27" name="Marcador de texto 26"/>
          <p:cNvSpPr>
            <a:spLocks noGrp="1"/>
          </p:cNvSpPr>
          <p:nvPr>
            <p:ph type="body" idx="10"/>
          </p:nvPr>
        </p:nvSpPr>
        <p:spPr>
          <a:xfrm>
            <a:off x="545465" y="317500"/>
            <a:ext cx="3987800" cy="13195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19075" rIns="0" bIns="0" anchor="t"/>
          <a:lstStyle/>
          <a:p>
            <a:pPr marL="0" marR="0" indent="0" algn="l">
              <a:lnSpc>
                <a:spcPts val="2300"/>
              </a:lnSpc>
              <a:spcAft>
                <a:spcPts val="0"/>
              </a:spcAft>
            </a:pPr>
            <a:r>
              <a:rPr lang="es-ES" sz="1950" b="1" u="sng" spc="0">
                <a:solidFill>
                  <a:srgbClr val="000000"/>
                </a:solidFill>
                <a:latin typeface="Arial" panose="02020603050405020304" pitchFamily="2"/>
              </a:rPr>
              <a:t>LÍNEAS DE COMERCIALIZACIÓN  </a:t>
            </a:r>
          </a:p>
          <a:p>
            <a:pPr marL="0" marR="0" indent="0" algn="l">
              <a:lnSpc>
                <a:spcPts val="2300"/>
              </a:lnSpc>
              <a:spcBef>
                <a:spcPts val="1510"/>
              </a:spcBef>
              <a:spcAft>
                <a:spcPts val="2545"/>
              </a:spcAft>
            </a:pPr>
            <a:r>
              <a:rPr lang="es-ES" sz="1950" b="1" u="sng" spc="30">
                <a:solidFill>
                  <a:srgbClr val="000000"/>
                </a:solidFill>
                <a:latin typeface="Arial" panose="02020603050405020304" pitchFamily="2"/>
              </a:rPr>
              <a:t>y REPRESENTACIONES</a:t>
            </a:r>
            <a:r>
              <a:rPr lang="es-ES" sz="1950" b="1" u="sng" spc="30">
                <a:solidFill>
                  <a:srgbClr val="E3E8E7"/>
                </a:solidFill>
                <a:latin typeface="Arial" panose="02020603050405020304" pitchFamily="2"/>
              </a:rPr>
              <a:t>  </a:t>
            </a:r>
          </a:p>
        </p:txBody>
      </p:sp>
      <p:sp>
        <p:nvSpPr>
          <p:cNvPr id="28" name="Marcador de texto 27"/>
          <p:cNvSpPr>
            <a:spLocks noGrp="1"/>
          </p:cNvSpPr>
          <p:nvPr>
            <p:ph type="body" idx="10"/>
          </p:nvPr>
        </p:nvSpPr>
        <p:spPr>
          <a:xfrm>
            <a:off x="2459990" y="1637030"/>
            <a:ext cx="4572000" cy="5759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600"/>
              </a:lnSpc>
              <a:spcAft>
                <a:spcPts val="910"/>
              </a:spcAft>
            </a:pPr>
            <a:r>
              <a:rPr lang="es-ES" sz="3150" b="1" spc="-35">
                <a:solidFill>
                  <a:srgbClr val="000000"/>
                </a:solidFill>
                <a:latin typeface="Arial" panose="02020603050405020304" pitchFamily="2"/>
              </a:rPr>
              <a:t>Dueños de la marca T21 </a:t>
            </a:r>
          </a:p>
        </p:txBody>
      </p:sp>
      <p:sp>
        <p:nvSpPr>
          <p:cNvPr id="31" name="Marcador de texto 30"/>
          <p:cNvSpPr>
            <a:spLocks noGrp="1"/>
          </p:cNvSpPr>
          <p:nvPr>
            <p:ph type="body" idx="10"/>
          </p:nvPr>
        </p:nvSpPr>
        <p:spPr>
          <a:xfrm>
            <a:off x="1173480" y="2282825"/>
            <a:ext cx="1950720" cy="21971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000"/>
              </a:lnSpc>
              <a:spcAft>
                <a:spcPts val="0"/>
              </a:spcAft>
            </a:pPr>
            <a:r>
              <a:rPr lang="es-ES" sz="850" b="1" spc="-45">
                <a:solidFill>
                  <a:srgbClr val="000000"/>
                </a:solidFill>
                <a:latin typeface="Verdana" panose="02020603050405020304" pitchFamily="2"/>
              </a:rPr>
              <a:t>Wear-resistanw indlx Comparison </a:t>
            </a:r>
          </a:p>
          <a:p>
            <a:pPr marL="1188720" marR="0" indent="0" algn="l">
              <a:lnSpc>
                <a:spcPts val="400"/>
              </a:lnSpc>
              <a:spcBef>
                <a:spcPts val="335"/>
              </a:spcBef>
              <a:spcAft>
                <a:spcPts val="0"/>
              </a:spcAft>
            </a:pPr>
            <a:r>
              <a:rPr lang="es-ES" sz="450" b="1" i="1" spc="0">
                <a:solidFill>
                  <a:srgbClr val="000000"/>
                </a:solidFill>
                <a:latin typeface="Garamond" panose="02020603050405020304" pitchFamily="2"/>
              </a:rPr>
              <a:t>• </a:t>
            </a:r>
          </a:p>
        </p:txBody>
      </p:sp>
    </p:spTree>
    <p:extLst>
      <p:ext uri="{BB962C8B-B14F-4D97-AF65-F5344CB8AC3E}">
        <p14:creationId xmlns:p14="http://schemas.microsoft.com/office/powerpoint/2010/main" val="2907810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arcador de texto 14"/>
          <p:cNvSpPr>
            <a:spLocks noGrp="1"/>
          </p:cNvSpPr>
          <p:nvPr>
            <p:ph type="body" idx="10"/>
          </p:nvPr>
        </p:nvSpPr>
        <p:spPr>
          <a:xfrm>
            <a:off x="795655" y="1939290"/>
            <a:ext cx="7583170" cy="165227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905" rIns="0" bIns="0" anchor="t"/>
          <a:lstStyle/>
          <a:p>
            <a:pPr marL="0" marR="0" indent="0" algn="ctr">
              <a:lnSpc>
                <a:spcPts val="2200"/>
              </a:lnSpc>
              <a:spcAft>
                <a:spcPts val="0"/>
              </a:spcAft>
            </a:pPr>
            <a:r>
              <a:rPr lang="es-ES" sz="1800" b="1" spc="-45">
                <a:solidFill>
                  <a:srgbClr val="000000"/>
                </a:solidFill>
                <a:latin typeface="Arial" panose="02020603050405020304" pitchFamily="2"/>
              </a:rPr>
              <a:t>Inicio de Operaciones: 1991 </a:t>
            </a:r>
            <a:br/>
            <a:r>
              <a:rPr lang="es-ES" sz="1800" b="1" spc="-45">
                <a:solidFill>
                  <a:srgbClr val="000000"/>
                </a:solidFill>
                <a:latin typeface="Arial" panose="02020603050405020304" pitchFamily="2"/>
              </a:rPr>
              <a:t>Ubicación: Av. Materiales 2915 Lima </a:t>
            </a:r>
            <a:br/>
            <a:r>
              <a:rPr lang="es-ES" sz="1800" b="1" spc="-45">
                <a:solidFill>
                  <a:srgbClr val="000000"/>
                </a:solidFill>
                <a:latin typeface="Arial" panose="02020603050405020304" pitchFamily="2"/>
              </a:rPr>
              <a:t>Infraestructura: Oficinas, almacenes y talleres en un área de 10,000m2 </a:t>
            </a:r>
            <a:br/>
            <a:r>
              <a:rPr lang="es-ES" sz="1800" b="1" spc="-45">
                <a:solidFill>
                  <a:srgbClr val="000000"/>
                </a:solidFill>
                <a:latin typeface="Arial" panose="02020603050405020304" pitchFamily="2"/>
              </a:rPr>
              <a:t>Personal: 220 personas </a:t>
            </a:r>
            <a:br/>
            <a:r>
              <a:rPr lang="es-ES" sz="1800" b="1" spc="-45">
                <a:solidFill>
                  <a:srgbClr val="000000"/>
                </a:solidFill>
                <a:latin typeface="Arial" panose="02020603050405020304" pitchFamily="2"/>
              </a:rPr>
              <a:t>Oficinas de enlace en Arequipa, Piura, Ilo. </a:t>
            </a:r>
            <a:br/>
            <a:r>
              <a:rPr lang="es-ES" sz="1800" b="1" spc="-45">
                <a:solidFill>
                  <a:srgbClr val="000000"/>
                </a:solidFill>
                <a:latin typeface="Arial" panose="02020603050405020304" pitchFamily="2"/>
              </a:rPr>
              <a:t>Almacenes autorizados en Toquepala, Antapaccay 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/>
          <p:cNvSpPr>
            <a:spLocks noGrp="1"/>
          </p:cNvSpPr>
          <p:nvPr>
            <p:ph type="body" idx="10"/>
          </p:nvPr>
        </p:nvSpPr>
        <p:spPr>
          <a:xfrm>
            <a:off x="6010910" y="328930"/>
            <a:ext cx="2523490" cy="173990"/>
          </a:xfrm>
          <a:prstGeom prst="rect">
            <a:avLst/>
          </a:prstGeom>
          <a:solidFill>
            <a:srgbClr val="E32716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sp>
        <p:nvSpPr>
          <p:cNvPr id="25" name="Marcador de texto 24"/>
          <p:cNvSpPr>
            <a:spLocks noGrp="1"/>
          </p:cNvSpPr>
          <p:nvPr>
            <p:ph type="body" idx="10"/>
          </p:nvPr>
        </p:nvSpPr>
        <p:spPr>
          <a:xfrm>
            <a:off x="6010910" y="938530"/>
            <a:ext cx="2523490" cy="109855"/>
          </a:xfrm>
          <a:prstGeom prst="rect">
            <a:avLst/>
          </a:prstGeom>
          <a:solidFill>
            <a:srgbClr val="E32716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sp>
        <p:nvSpPr>
          <p:cNvPr id="26" name="Marcador de texto 25"/>
          <p:cNvSpPr>
            <a:spLocks noGrp="1"/>
          </p:cNvSpPr>
          <p:nvPr>
            <p:ph type="body" idx="10"/>
          </p:nvPr>
        </p:nvSpPr>
        <p:spPr>
          <a:xfrm>
            <a:off x="6010910" y="502920"/>
            <a:ext cx="2523490" cy="381000"/>
          </a:xfrm>
          <a:prstGeom prst="rect">
            <a:avLst/>
          </a:prstGeom>
          <a:solidFill>
            <a:srgbClr val="13436B"/>
          </a:solidFill>
          <a:ln w="0" cmpd="sng">
            <a:noFill/>
            <a:prstDash val="solid"/>
          </a:ln>
        </p:spPr>
        <p:txBody>
          <a:bodyPr vert="horz" lIns="0" tIns="0" rIns="0" bIns="0" anchor="t">
            <a:normAutofit fontScale="90000"/>
          </a:bodyPr>
          <a:lstStyle/>
          <a:p>
            <a:pPr marL="91440" marR="0" indent="0" algn="l">
              <a:lnSpc>
                <a:spcPts val="3000"/>
              </a:lnSpc>
              <a:spcAft>
                <a:spcPts val="0"/>
              </a:spcAft>
            </a:pPr>
            <a:r>
              <a:rPr lang="es-ES" sz="2950" b="1" spc="35">
                <a:solidFill>
                  <a:srgbClr val="E3E8E7"/>
                </a:solidFill>
                <a:latin typeface="Garamond" panose="02020603050405020304" pitchFamily="1"/>
              </a:rPr>
              <a:t>U.S. ITEM S.A. </a:t>
            </a:r>
          </a:p>
        </p:txBody>
      </p:sp>
      <p:sp>
        <p:nvSpPr>
          <p:cNvPr id="27" name="Marcador de texto 26"/>
          <p:cNvSpPr>
            <a:spLocks noGrp="1"/>
          </p:cNvSpPr>
          <p:nvPr>
            <p:ph type="body" idx="10"/>
          </p:nvPr>
        </p:nvSpPr>
        <p:spPr>
          <a:xfrm>
            <a:off x="545465" y="317500"/>
            <a:ext cx="3987800" cy="13195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19075" rIns="0" bIns="0" anchor="t"/>
          <a:lstStyle/>
          <a:p>
            <a:pPr marL="0" marR="0" indent="0" algn="l">
              <a:lnSpc>
                <a:spcPts val="2300"/>
              </a:lnSpc>
              <a:spcAft>
                <a:spcPts val="0"/>
              </a:spcAft>
            </a:pPr>
            <a:r>
              <a:rPr lang="es-ES" sz="1950" b="1" u="sng" spc="0">
                <a:solidFill>
                  <a:srgbClr val="000000"/>
                </a:solidFill>
                <a:latin typeface="Arial" panose="02020603050405020304" pitchFamily="2"/>
              </a:rPr>
              <a:t>LÍNEAS DE COMERCIALIZACIÓN  </a:t>
            </a:r>
          </a:p>
          <a:p>
            <a:pPr marL="0" marR="0" indent="0" algn="l">
              <a:lnSpc>
                <a:spcPts val="2300"/>
              </a:lnSpc>
              <a:spcBef>
                <a:spcPts val="1510"/>
              </a:spcBef>
              <a:spcAft>
                <a:spcPts val="2545"/>
              </a:spcAft>
            </a:pPr>
            <a:r>
              <a:rPr lang="es-ES" sz="1950" b="1" u="sng" spc="30">
                <a:solidFill>
                  <a:srgbClr val="000000"/>
                </a:solidFill>
                <a:latin typeface="Arial" panose="02020603050405020304" pitchFamily="2"/>
              </a:rPr>
              <a:t>y REPRESENTACIONES</a:t>
            </a:r>
            <a:r>
              <a:rPr lang="es-ES" sz="1950" b="1" u="sng" spc="30">
                <a:solidFill>
                  <a:srgbClr val="E3E8E7"/>
                </a:solidFill>
                <a:latin typeface="Arial" panose="02020603050405020304" pitchFamily="2"/>
              </a:rPr>
              <a:t>  </a:t>
            </a:r>
          </a:p>
        </p:txBody>
      </p:sp>
      <p:sp>
        <p:nvSpPr>
          <p:cNvPr id="28" name="Marcador de texto 27"/>
          <p:cNvSpPr>
            <a:spLocks noGrp="1"/>
          </p:cNvSpPr>
          <p:nvPr>
            <p:ph type="body" idx="10"/>
          </p:nvPr>
        </p:nvSpPr>
        <p:spPr>
          <a:xfrm>
            <a:off x="2459990" y="1637030"/>
            <a:ext cx="4572000" cy="5759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600"/>
              </a:lnSpc>
              <a:spcAft>
                <a:spcPts val="910"/>
              </a:spcAft>
            </a:pPr>
            <a:r>
              <a:rPr lang="es-ES" sz="3150" b="1" spc="-35">
                <a:solidFill>
                  <a:srgbClr val="000000"/>
                </a:solidFill>
                <a:latin typeface="Arial" panose="02020603050405020304" pitchFamily="2"/>
              </a:rPr>
              <a:t>Dueños de la marca T21 </a:t>
            </a:r>
          </a:p>
        </p:txBody>
      </p:sp>
      <p:sp>
        <p:nvSpPr>
          <p:cNvPr id="31" name="Marcador de texto 30"/>
          <p:cNvSpPr>
            <a:spLocks noGrp="1"/>
          </p:cNvSpPr>
          <p:nvPr>
            <p:ph type="body" idx="10"/>
          </p:nvPr>
        </p:nvSpPr>
        <p:spPr>
          <a:xfrm>
            <a:off x="1173480" y="2282825"/>
            <a:ext cx="1950720" cy="21971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000"/>
              </a:lnSpc>
              <a:spcAft>
                <a:spcPts val="0"/>
              </a:spcAft>
            </a:pPr>
            <a:r>
              <a:rPr lang="es-ES" sz="850" b="1" spc="-45">
                <a:solidFill>
                  <a:srgbClr val="000000"/>
                </a:solidFill>
                <a:latin typeface="Verdana" panose="02020603050405020304" pitchFamily="2"/>
              </a:rPr>
              <a:t>Wear-resistanw indlx Comparison </a:t>
            </a:r>
          </a:p>
          <a:p>
            <a:pPr marL="1188720" marR="0" indent="0" algn="l">
              <a:lnSpc>
                <a:spcPts val="400"/>
              </a:lnSpc>
              <a:spcBef>
                <a:spcPts val="335"/>
              </a:spcBef>
              <a:spcAft>
                <a:spcPts val="0"/>
              </a:spcAft>
            </a:pPr>
            <a:r>
              <a:rPr lang="es-ES" sz="450" b="1" i="1" spc="0">
                <a:solidFill>
                  <a:srgbClr val="000000"/>
                </a:solidFill>
                <a:latin typeface="Garamond" panose="02020603050405020304" pitchFamily="2"/>
              </a:rPr>
              <a:t>• </a:t>
            </a:r>
          </a:p>
        </p:txBody>
      </p:sp>
    </p:spTree>
    <p:extLst>
      <p:ext uri="{BB962C8B-B14F-4D97-AF65-F5344CB8AC3E}">
        <p14:creationId xmlns:p14="http://schemas.microsoft.com/office/powerpoint/2010/main" val="270876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1_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/>
          <p:cNvSpPr>
            <a:spLocks noGrp="1"/>
          </p:cNvSpPr>
          <p:nvPr>
            <p:ph type="body" idx="10"/>
          </p:nvPr>
        </p:nvSpPr>
        <p:spPr>
          <a:xfrm>
            <a:off x="6010910" y="328930"/>
            <a:ext cx="2523490" cy="173990"/>
          </a:xfrm>
          <a:prstGeom prst="rect">
            <a:avLst/>
          </a:prstGeom>
          <a:solidFill>
            <a:srgbClr val="E32716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sp>
        <p:nvSpPr>
          <p:cNvPr id="25" name="Marcador de texto 24"/>
          <p:cNvSpPr>
            <a:spLocks noGrp="1"/>
          </p:cNvSpPr>
          <p:nvPr>
            <p:ph type="body" idx="10"/>
          </p:nvPr>
        </p:nvSpPr>
        <p:spPr>
          <a:xfrm>
            <a:off x="6010910" y="938530"/>
            <a:ext cx="2523490" cy="109855"/>
          </a:xfrm>
          <a:prstGeom prst="rect">
            <a:avLst/>
          </a:prstGeom>
          <a:solidFill>
            <a:srgbClr val="E32716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sp>
        <p:nvSpPr>
          <p:cNvPr id="26" name="Marcador de texto 25"/>
          <p:cNvSpPr>
            <a:spLocks noGrp="1"/>
          </p:cNvSpPr>
          <p:nvPr>
            <p:ph type="body" idx="10"/>
          </p:nvPr>
        </p:nvSpPr>
        <p:spPr>
          <a:xfrm>
            <a:off x="6010910" y="502920"/>
            <a:ext cx="2523490" cy="381000"/>
          </a:xfrm>
          <a:prstGeom prst="rect">
            <a:avLst/>
          </a:prstGeom>
          <a:solidFill>
            <a:srgbClr val="13436B"/>
          </a:solidFill>
          <a:ln w="0" cmpd="sng">
            <a:noFill/>
            <a:prstDash val="solid"/>
          </a:ln>
        </p:spPr>
        <p:txBody>
          <a:bodyPr vert="horz" lIns="0" tIns="0" rIns="0" bIns="0" anchor="t">
            <a:normAutofit fontScale="90000"/>
          </a:bodyPr>
          <a:lstStyle/>
          <a:p>
            <a:pPr marL="91440" marR="0" indent="0" algn="l">
              <a:lnSpc>
                <a:spcPts val="3000"/>
              </a:lnSpc>
              <a:spcAft>
                <a:spcPts val="0"/>
              </a:spcAft>
            </a:pPr>
            <a:r>
              <a:rPr lang="es-ES" sz="2950" b="1" spc="35">
                <a:solidFill>
                  <a:srgbClr val="E3E8E7"/>
                </a:solidFill>
                <a:latin typeface="Garamond" panose="02020603050405020304" pitchFamily="1"/>
              </a:rPr>
              <a:t>U.S. ITEM S.A. </a:t>
            </a:r>
          </a:p>
        </p:txBody>
      </p:sp>
      <p:sp>
        <p:nvSpPr>
          <p:cNvPr id="27" name="Marcador de texto 26"/>
          <p:cNvSpPr>
            <a:spLocks noGrp="1"/>
          </p:cNvSpPr>
          <p:nvPr>
            <p:ph type="body" idx="10"/>
          </p:nvPr>
        </p:nvSpPr>
        <p:spPr>
          <a:xfrm>
            <a:off x="545465" y="317500"/>
            <a:ext cx="3987800" cy="13195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19075" rIns="0" bIns="0" anchor="t"/>
          <a:lstStyle/>
          <a:p>
            <a:pPr marL="0" marR="0" indent="0" algn="l">
              <a:lnSpc>
                <a:spcPts val="2300"/>
              </a:lnSpc>
              <a:spcAft>
                <a:spcPts val="0"/>
              </a:spcAft>
            </a:pPr>
            <a:r>
              <a:rPr lang="es-ES" sz="1950" b="1" u="sng" spc="0">
                <a:solidFill>
                  <a:srgbClr val="000000"/>
                </a:solidFill>
                <a:latin typeface="Arial" panose="02020603050405020304" pitchFamily="2"/>
              </a:rPr>
              <a:t>LÍNEAS DE COMERCIALIZACIÓN  </a:t>
            </a:r>
          </a:p>
          <a:p>
            <a:pPr marL="0" marR="0" indent="0" algn="l">
              <a:lnSpc>
                <a:spcPts val="2300"/>
              </a:lnSpc>
              <a:spcBef>
                <a:spcPts val="1510"/>
              </a:spcBef>
              <a:spcAft>
                <a:spcPts val="2545"/>
              </a:spcAft>
            </a:pPr>
            <a:r>
              <a:rPr lang="es-ES" sz="1950" b="1" u="sng" spc="30">
                <a:solidFill>
                  <a:srgbClr val="000000"/>
                </a:solidFill>
                <a:latin typeface="Arial" panose="02020603050405020304" pitchFamily="2"/>
              </a:rPr>
              <a:t>y REPRESENTACIONES</a:t>
            </a:r>
            <a:r>
              <a:rPr lang="es-ES" sz="1950" b="1" u="sng" spc="30">
                <a:solidFill>
                  <a:srgbClr val="E3E8E7"/>
                </a:solidFill>
                <a:latin typeface="Arial" panose="02020603050405020304" pitchFamily="2"/>
              </a:rPr>
              <a:t>  </a:t>
            </a:r>
          </a:p>
        </p:txBody>
      </p:sp>
      <p:sp>
        <p:nvSpPr>
          <p:cNvPr id="28" name="Marcador de texto 27"/>
          <p:cNvSpPr>
            <a:spLocks noGrp="1"/>
          </p:cNvSpPr>
          <p:nvPr>
            <p:ph type="body" idx="10"/>
          </p:nvPr>
        </p:nvSpPr>
        <p:spPr>
          <a:xfrm>
            <a:off x="2459990" y="1637030"/>
            <a:ext cx="4572000" cy="5759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600"/>
              </a:lnSpc>
              <a:spcAft>
                <a:spcPts val="910"/>
              </a:spcAft>
            </a:pPr>
            <a:r>
              <a:rPr lang="es-ES" sz="3150" b="1" spc="-35">
                <a:solidFill>
                  <a:srgbClr val="000000"/>
                </a:solidFill>
                <a:latin typeface="Arial" panose="02020603050405020304" pitchFamily="2"/>
              </a:rPr>
              <a:t>Dueños de la marca T21 </a:t>
            </a:r>
          </a:p>
        </p:txBody>
      </p:sp>
      <p:sp>
        <p:nvSpPr>
          <p:cNvPr id="31" name="Marcador de texto 30"/>
          <p:cNvSpPr>
            <a:spLocks noGrp="1"/>
          </p:cNvSpPr>
          <p:nvPr>
            <p:ph type="body" idx="10"/>
          </p:nvPr>
        </p:nvSpPr>
        <p:spPr>
          <a:xfrm>
            <a:off x="1173480" y="2282825"/>
            <a:ext cx="1950720" cy="21971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000"/>
              </a:lnSpc>
              <a:spcAft>
                <a:spcPts val="0"/>
              </a:spcAft>
            </a:pPr>
            <a:r>
              <a:rPr lang="es-ES" sz="850" b="1" spc="-45">
                <a:solidFill>
                  <a:srgbClr val="000000"/>
                </a:solidFill>
                <a:latin typeface="Verdana" panose="02020603050405020304" pitchFamily="2"/>
              </a:rPr>
              <a:t>Wear-resistanw indlx Comparison </a:t>
            </a:r>
          </a:p>
          <a:p>
            <a:pPr marL="1188720" marR="0" indent="0" algn="l">
              <a:lnSpc>
                <a:spcPts val="400"/>
              </a:lnSpc>
              <a:spcBef>
                <a:spcPts val="335"/>
              </a:spcBef>
              <a:spcAft>
                <a:spcPts val="0"/>
              </a:spcAft>
            </a:pPr>
            <a:r>
              <a:rPr lang="es-ES" sz="450" b="1" i="1" spc="0">
                <a:solidFill>
                  <a:srgbClr val="000000"/>
                </a:solidFill>
                <a:latin typeface="Garamond" panose="02020603050405020304" pitchFamily="2"/>
              </a:rPr>
              <a:t>• </a:t>
            </a:r>
          </a:p>
        </p:txBody>
      </p:sp>
    </p:spTree>
    <p:extLst>
      <p:ext uri="{BB962C8B-B14F-4D97-AF65-F5344CB8AC3E}">
        <p14:creationId xmlns:p14="http://schemas.microsoft.com/office/powerpoint/2010/main" val="3673953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1_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/>
          <p:cNvSpPr>
            <a:spLocks noGrp="1"/>
          </p:cNvSpPr>
          <p:nvPr>
            <p:ph type="body" idx="10"/>
          </p:nvPr>
        </p:nvSpPr>
        <p:spPr>
          <a:xfrm>
            <a:off x="6010910" y="328930"/>
            <a:ext cx="2523490" cy="173990"/>
          </a:xfrm>
          <a:prstGeom prst="rect">
            <a:avLst/>
          </a:prstGeom>
          <a:solidFill>
            <a:srgbClr val="E32716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sp>
        <p:nvSpPr>
          <p:cNvPr id="25" name="Marcador de texto 24"/>
          <p:cNvSpPr>
            <a:spLocks noGrp="1"/>
          </p:cNvSpPr>
          <p:nvPr>
            <p:ph type="body" idx="10"/>
          </p:nvPr>
        </p:nvSpPr>
        <p:spPr>
          <a:xfrm>
            <a:off x="6010910" y="938530"/>
            <a:ext cx="2523490" cy="109855"/>
          </a:xfrm>
          <a:prstGeom prst="rect">
            <a:avLst/>
          </a:prstGeom>
          <a:solidFill>
            <a:srgbClr val="E32716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sp>
        <p:nvSpPr>
          <p:cNvPr id="26" name="Marcador de texto 25"/>
          <p:cNvSpPr>
            <a:spLocks noGrp="1"/>
          </p:cNvSpPr>
          <p:nvPr>
            <p:ph type="body" idx="10"/>
          </p:nvPr>
        </p:nvSpPr>
        <p:spPr>
          <a:xfrm>
            <a:off x="6010910" y="502920"/>
            <a:ext cx="2523490" cy="381000"/>
          </a:xfrm>
          <a:prstGeom prst="rect">
            <a:avLst/>
          </a:prstGeom>
          <a:solidFill>
            <a:srgbClr val="13436B"/>
          </a:solidFill>
          <a:ln w="0" cmpd="sng">
            <a:noFill/>
            <a:prstDash val="solid"/>
          </a:ln>
        </p:spPr>
        <p:txBody>
          <a:bodyPr vert="horz" lIns="0" tIns="0" rIns="0" bIns="0" anchor="t">
            <a:normAutofit fontScale="90000"/>
          </a:bodyPr>
          <a:lstStyle/>
          <a:p>
            <a:pPr marL="91440" marR="0" indent="0" algn="l">
              <a:lnSpc>
                <a:spcPts val="3000"/>
              </a:lnSpc>
              <a:spcAft>
                <a:spcPts val="0"/>
              </a:spcAft>
            </a:pPr>
            <a:r>
              <a:rPr lang="es-ES" sz="2950" b="1" spc="35">
                <a:solidFill>
                  <a:srgbClr val="E3E8E7"/>
                </a:solidFill>
                <a:latin typeface="Garamond" panose="02020603050405020304" pitchFamily="1"/>
              </a:rPr>
              <a:t>U.S. ITEM S.A. </a:t>
            </a:r>
          </a:p>
        </p:txBody>
      </p:sp>
      <p:sp>
        <p:nvSpPr>
          <p:cNvPr id="27" name="Marcador de texto 26"/>
          <p:cNvSpPr>
            <a:spLocks noGrp="1"/>
          </p:cNvSpPr>
          <p:nvPr>
            <p:ph type="body" idx="10"/>
          </p:nvPr>
        </p:nvSpPr>
        <p:spPr>
          <a:xfrm>
            <a:off x="545465" y="317500"/>
            <a:ext cx="3987800" cy="13195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19075" rIns="0" bIns="0" anchor="t"/>
          <a:lstStyle/>
          <a:p>
            <a:pPr marL="0" marR="0" indent="0" algn="l">
              <a:lnSpc>
                <a:spcPts val="2300"/>
              </a:lnSpc>
              <a:spcAft>
                <a:spcPts val="0"/>
              </a:spcAft>
            </a:pPr>
            <a:r>
              <a:rPr lang="es-ES" sz="1950" b="1" u="sng" spc="0">
                <a:solidFill>
                  <a:srgbClr val="000000"/>
                </a:solidFill>
                <a:latin typeface="Arial" panose="02020603050405020304" pitchFamily="2"/>
              </a:rPr>
              <a:t>LÍNEAS DE COMERCIALIZACIÓN  </a:t>
            </a:r>
          </a:p>
          <a:p>
            <a:pPr marL="0" marR="0" indent="0" algn="l">
              <a:lnSpc>
                <a:spcPts val="2300"/>
              </a:lnSpc>
              <a:spcBef>
                <a:spcPts val="1510"/>
              </a:spcBef>
              <a:spcAft>
                <a:spcPts val="2545"/>
              </a:spcAft>
            </a:pPr>
            <a:r>
              <a:rPr lang="es-ES" sz="1950" b="1" u="sng" spc="30">
                <a:solidFill>
                  <a:srgbClr val="000000"/>
                </a:solidFill>
                <a:latin typeface="Arial" panose="02020603050405020304" pitchFamily="2"/>
              </a:rPr>
              <a:t>y REPRESENTACIONES</a:t>
            </a:r>
            <a:r>
              <a:rPr lang="es-ES" sz="1950" b="1" u="sng" spc="30">
                <a:solidFill>
                  <a:srgbClr val="E3E8E7"/>
                </a:solidFill>
                <a:latin typeface="Arial" panose="02020603050405020304" pitchFamily="2"/>
              </a:rPr>
              <a:t>  </a:t>
            </a:r>
          </a:p>
        </p:txBody>
      </p:sp>
      <p:sp>
        <p:nvSpPr>
          <p:cNvPr id="28" name="Marcador de texto 27"/>
          <p:cNvSpPr>
            <a:spLocks noGrp="1"/>
          </p:cNvSpPr>
          <p:nvPr>
            <p:ph type="body" idx="10"/>
          </p:nvPr>
        </p:nvSpPr>
        <p:spPr>
          <a:xfrm>
            <a:off x="2459990" y="1637030"/>
            <a:ext cx="4572000" cy="5759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600"/>
              </a:lnSpc>
              <a:spcAft>
                <a:spcPts val="910"/>
              </a:spcAft>
            </a:pPr>
            <a:r>
              <a:rPr lang="es-ES" sz="3150" b="1" spc="-35">
                <a:solidFill>
                  <a:srgbClr val="000000"/>
                </a:solidFill>
                <a:latin typeface="Arial" panose="02020603050405020304" pitchFamily="2"/>
              </a:rPr>
              <a:t>Dueños de la marca T21 </a:t>
            </a:r>
          </a:p>
        </p:txBody>
      </p:sp>
      <p:sp>
        <p:nvSpPr>
          <p:cNvPr id="31" name="Marcador de texto 30"/>
          <p:cNvSpPr>
            <a:spLocks noGrp="1"/>
          </p:cNvSpPr>
          <p:nvPr>
            <p:ph type="body" idx="10"/>
          </p:nvPr>
        </p:nvSpPr>
        <p:spPr>
          <a:xfrm>
            <a:off x="1173480" y="2282825"/>
            <a:ext cx="1950720" cy="21971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000"/>
              </a:lnSpc>
              <a:spcAft>
                <a:spcPts val="0"/>
              </a:spcAft>
            </a:pPr>
            <a:r>
              <a:rPr lang="es-ES" sz="850" b="1" spc="-45">
                <a:solidFill>
                  <a:srgbClr val="000000"/>
                </a:solidFill>
                <a:latin typeface="Verdana" panose="02020603050405020304" pitchFamily="2"/>
              </a:rPr>
              <a:t>Wear-resistanw indlx Comparison </a:t>
            </a:r>
          </a:p>
          <a:p>
            <a:pPr marL="1188720" marR="0" indent="0" algn="l">
              <a:lnSpc>
                <a:spcPts val="400"/>
              </a:lnSpc>
              <a:spcBef>
                <a:spcPts val="335"/>
              </a:spcBef>
              <a:spcAft>
                <a:spcPts val="0"/>
              </a:spcAft>
            </a:pPr>
            <a:r>
              <a:rPr lang="es-ES" sz="450" b="1" i="1" spc="0">
                <a:solidFill>
                  <a:srgbClr val="000000"/>
                </a:solidFill>
                <a:latin typeface="Garamond" panose="02020603050405020304" pitchFamily="2"/>
              </a:rPr>
              <a:t>• </a:t>
            </a:r>
          </a:p>
        </p:txBody>
      </p:sp>
    </p:spTree>
    <p:extLst>
      <p:ext uri="{BB962C8B-B14F-4D97-AF65-F5344CB8AC3E}">
        <p14:creationId xmlns:p14="http://schemas.microsoft.com/office/powerpoint/2010/main" val="3545000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1_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/>
          <p:cNvSpPr>
            <a:spLocks noGrp="1"/>
          </p:cNvSpPr>
          <p:nvPr>
            <p:ph type="body" idx="10"/>
          </p:nvPr>
        </p:nvSpPr>
        <p:spPr>
          <a:xfrm>
            <a:off x="6010910" y="328930"/>
            <a:ext cx="2523490" cy="173990"/>
          </a:xfrm>
          <a:prstGeom prst="rect">
            <a:avLst/>
          </a:prstGeom>
          <a:solidFill>
            <a:srgbClr val="E32716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sp>
        <p:nvSpPr>
          <p:cNvPr id="25" name="Marcador de texto 24"/>
          <p:cNvSpPr>
            <a:spLocks noGrp="1"/>
          </p:cNvSpPr>
          <p:nvPr>
            <p:ph type="body" idx="10"/>
          </p:nvPr>
        </p:nvSpPr>
        <p:spPr>
          <a:xfrm>
            <a:off x="6010910" y="938530"/>
            <a:ext cx="2523490" cy="109855"/>
          </a:xfrm>
          <a:prstGeom prst="rect">
            <a:avLst/>
          </a:prstGeom>
          <a:solidFill>
            <a:srgbClr val="E32716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sp>
        <p:nvSpPr>
          <p:cNvPr id="26" name="Marcador de texto 25"/>
          <p:cNvSpPr>
            <a:spLocks noGrp="1"/>
          </p:cNvSpPr>
          <p:nvPr>
            <p:ph type="body" idx="10"/>
          </p:nvPr>
        </p:nvSpPr>
        <p:spPr>
          <a:xfrm>
            <a:off x="6010910" y="502920"/>
            <a:ext cx="2523490" cy="381000"/>
          </a:xfrm>
          <a:prstGeom prst="rect">
            <a:avLst/>
          </a:prstGeom>
          <a:solidFill>
            <a:srgbClr val="13436B"/>
          </a:solidFill>
          <a:ln w="0" cmpd="sng">
            <a:noFill/>
            <a:prstDash val="solid"/>
          </a:ln>
        </p:spPr>
        <p:txBody>
          <a:bodyPr vert="horz" lIns="0" tIns="0" rIns="0" bIns="0" anchor="t">
            <a:normAutofit fontScale="90000"/>
          </a:bodyPr>
          <a:lstStyle/>
          <a:p>
            <a:pPr marL="91440" marR="0" indent="0" algn="l">
              <a:lnSpc>
                <a:spcPts val="3000"/>
              </a:lnSpc>
              <a:spcAft>
                <a:spcPts val="0"/>
              </a:spcAft>
            </a:pPr>
            <a:r>
              <a:rPr lang="es-ES" sz="2950" b="1" spc="35">
                <a:solidFill>
                  <a:srgbClr val="E3E8E7"/>
                </a:solidFill>
                <a:latin typeface="Garamond" panose="02020603050405020304" pitchFamily="1"/>
              </a:rPr>
              <a:t>U.S. ITEM S.A. </a:t>
            </a:r>
          </a:p>
        </p:txBody>
      </p:sp>
      <p:sp>
        <p:nvSpPr>
          <p:cNvPr id="27" name="Marcador de texto 26"/>
          <p:cNvSpPr>
            <a:spLocks noGrp="1"/>
          </p:cNvSpPr>
          <p:nvPr>
            <p:ph type="body" idx="10"/>
          </p:nvPr>
        </p:nvSpPr>
        <p:spPr>
          <a:xfrm>
            <a:off x="545465" y="317500"/>
            <a:ext cx="3987800" cy="13195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19075" rIns="0" bIns="0" anchor="t"/>
          <a:lstStyle/>
          <a:p>
            <a:pPr marL="0" marR="0" indent="0" algn="l">
              <a:lnSpc>
                <a:spcPts val="2300"/>
              </a:lnSpc>
              <a:spcAft>
                <a:spcPts val="0"/>
              </a:spcAft>
            </a:pPr>
            <a:r>
              <a:rPr lang="es-ES" sz="1950" b="1" u="sng" spc="0">
                <a:solidFill>
                  <a:srgbClr val="000000"/>
                </a:solidFill>
                <a:latin typeface="Arial" panose="02020603050405020304" pitchFamily="2"/>
              </a:rPr>
              <a:t>LÍNEAS DE COMERCIALIZACIÓN  </a:t>
            </a:r>
          </a:p>
          <a:p>
            <a:pPr marL="0" marR="0" indent="0" algn="l">
              <a:lnSpc>
                <a:spcPts val="2300"/>
              </a:lnSpc>
              <a:spcBef>
                <a:spcPts val="1510"/>
              </a:spcBef>
              <a:spcAft>
                <a:spcPts val="2545"/>
              </a:spcAft>
            </a:pPr>
            <a:r>
              <a:rPr lang="es-ES" sz="1950" b="1" u="sng" spc="30">
                <a:solidFill>
                  <a:srgbClr val="000000"/>
                </a:solidFill>
                <a:latin typeface="Arial" panose="02020603050405020304" pitchFamily="2"/>
              </a:rPr>
              <a:t>y REPRESENTACIONES</a:t>
            </a:r>
            <a:r>
              <a:rPr lang="es-ES" sz="1950" b="1" u="sng" spc="30">
                <a:solidFill>
                  <a:srgbClr val="E3E8E7"/>
                </a:solidFill>
                <a:latin typeface="Arial" panose="02020603050405020304" pitchFamily="2"/>
              </a:rPr>
              <a:t>  </a:t>
            </a:r>
          </a:p>
        </p:txBody>
      </p:sp>
      <p:sp>
        <p:nvSpPr>
          <p:cNvPr id="28" name="Marcador de texto 27"/>
          <p:cNvSpPr>
            <a:spLocks noGrp="1"/>
          </p:cNvSpPr>
          <p:nvPr>
            <p:ph type="body" idx="10"/>
          </p:nvPr>
        </p:nvSpPr>
        <p:spPr>
          <a:xfrm>
            <a:off x="2459990" y="1637030"/>
            <a:ext cx="4572000" cy="5759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600"/>
              </a:lnSpc>
              <a:spcAft>
                <a:spcPts val="910"/>
              </a:spcAft>
            </a:pPr>
            <a:r>
              <a:rPr lang="es-ES" sz="3150" b="1" spc="-35">
                <a:solidFill>
                  <a:srgbClr val="000000"/>
                </a:solidFill>
                <a:latin typeface="Arial" panose="02020603050405020304" pitchFamily="2"/>
              </a:rPr>
              <a:t>Dueños de la marca T21 </a:t>
            </a:r>
          </a:p>
        </p:txBody>
      </p:sp>
      <p:sp>
        <p:nvSpPr>
          <p:cNvPr id="31" name="Marcador de texto 30"/>
          <p:cNvSpPr>
            <a:spLocks noGrp="1"/>
          </p:cNvSpPr>
          <p:nvPr>
            <p:ph type="body" idx="10"/>
          </p:nvPr>
        </p:nvSpPr>
        <p:spPr>
          <a:xfrm>
            <a:off x="1173480" y="2282825"/>
            <a:ext cx="1950720" cy="21971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000"/>
              </a:lnSpc>
              <a:spcAft>
                <a:spcPts val="0"/>
              </a:spcAft>
            </a:pPr>
            <a:r>
              <a:rPr lang="es-ES" sz="850" b="1" spc="-45">
                <a:solidFill>
                  <a:srgbClr val="000000"/>
                </a:solidFill>
                <a:latin typeface="Verdana" panose="02020603050405020304" pitchFamily="2"/>
              </a:rPr>
              <a:t>Wear-resistanw indlx Comparison </a:t>
            </a:r>
          </a:p>
          <a:p>
            <a:pPr marL="1188720" marR="0" indent="0" algn="l">
              <a:lnSpc>
                <a:spcPts val="400"/>
              </a:lnSpc>
              <a:spcBef>
                <a:spcPts val="335"/>
              </a:spcBef>
              <a:spcAft>
                <a:spcPts val="0"/>
              </a:spcAft>
            </a:pPr>
            <a:r>
              <a:rPr lang="es-ES" sz="450" b="1" i="1" spc="0">
                <a:solidFill>
                  <a:srgbClr val="000000"/>
                </a:solidFill>
                <a:latin typeface="Garamond" panose="02020603050405020304" pitchFamily="2"/>
              </a:rPr>
              <a:t>• </a:t>
            </a:r>
          </a:p>
        </p:txBody>
      </p:sp>
    </p:spTree>
    <p:extLst>
      <p:ext uri="{BB962C8B-B14F-4D97-AF65-F5344CB8AC3E}">
        <p14:creationId xmlns:p14="http://schemas.microsoft.com/office/powerpoint/2010/main" val="2645323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1_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/>
          <p:cNvSpPr>
            <a:spLocks noGrp="1"/>
          </p:cNvSpPr>
          <p:nvPr>
            <p:ph type="body" idx="10"/>
          </p:nvPr>
        </p:nvSpPr>
        <p:spPr>
          <a:xfrm>
            <a:off x="6010910" y="328930"/>
            <a:ext cx="2523490" cy="173990"/>
          </a:xfrm>
          <a:prstGeom prst="rect">
            <a:avLst/>
          </a:prstGeom>
          <a:solidFill>
            <a:srgbClr val="E32716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sp>
        <p:nvSpPr>
          <p:cNvPr id="25" name="Marcador de texto 24"/>
          <p:cNvSpPr>
            <a:spLocks noGrp="1"/>
          </p:cNvSpPr>
          <p:nvPr>
            <p:ph type="body" idx="10"/>
          </p:nvPr>
        </p:nvSpPr>
        <p:spPr>
          <a:xfrm>
            <a:off x="6010910" y="938530"/>
            <a:ext cx="2523490" cy="109855"/>
          </a:xfrm>
          <a:prstGeom prst="rect">
            <a:avLst/>
          </a:prstGeom>
          <a:solidFill>
            <a:srgbClr val="E32716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sp>
        <p:nvSpPr>
          <p:cNvPr id="26" name="Marcador de texto 25"/>
          <p:cNvSpPr>
            <a:spLocks noGrp="1"/>
          </p:cNvSpPr>
          <p:nvPr>
            <p:ph type="body" idx="10"/>
          </p:nvPr>
        </p:nvSpPr>
        <p:spPr>
          <a:xfrm>
            <a:off x="6010910" y="502920"/>
            <a:ext cx="2523490" cy="381000"/>
          </a:xfrm>
          <a:prstGeom prst="rect">
            <a:avLst/>
          </a:prstGeom>
          <a:solidFill>
            <a:srgbClr val="13436B"/>
          </a:solidFill>
          <a:ln w="0" cmpd="sng">
            <a:noFill/>
            <a:prstDash val="solid"/>
          </a:ln>
        </p:spPr>
        <p:txBody>
          <a:bodyPr vert="horz" lIns="0" tIns="0" rIns="0" bIns="0" anchor="t">
            <a:normAutofit fontScale="90000"/>
          </a:bodyPr>
          <a:lstStyle/>
          <a:p>
            <a:pPr marL="91440" marR="0" indent="0" algn="l">
              <a:lnSpc>
                <a:spcPts val="3000"/>
              </a:lnSpc>
              <a:spcAft>
                <a:spcPts val="0"/>
              </a:spcAft>
            </a:pPr>
            <a:r>
              <a:rPr lang="es-ES" sz="2950" b="1" spc="35">
                <a:solidFill>
                  <a:srgbClr val="E3E8E7"/>
                </a:solidFill>
                <a:latin typeface="Garamond" panose="02020603050405020304" pitchFamily="1"/>
              </a:rPr>
              <a:t>U.S. ITEM S.A. </a:t>
            </a:r>
          </a:p>
        </p:txBody>
      </p:sp>
      <p:sp>
        <p:nvSpPr>
          <p:cNvPr id="27" name="Marcador de texto 26"/>
          <p:cNvSpPr>
            <a:spLocks noGrp="1"/>
          </p:cNvSpPr>
          <p:nvPr>
            <p:ph type="body" idx="10"/>
          </p:nvPr>
        </p:nvSpPr>
        <p:spPr>
          <a:xfrm>
            <a:off x="545465" y="317500"/>
            <a:ext cx="3987800" cy="13195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19075" rIns="0" bIns="0" anchor="t"/>
          <a:lstStyle/>
          <a:p>
            <a:pPr marL="0" marR="0" indent="0" algn="l">
              <a:lnSpc>
                <a:spcPts val="2300"/>
              </a:lnSpc>
              <a:spcAft>
                <a:spcPts val="0"/>
              </a:spcAft>
            </a:pPr>
            <a:r>
              <a:rPr lang="es-ES" sz="1950" b="1" u="sng" spc="0">
                <a:solidFill>
                  <a:srgbClr val="000000"/>
                </a:solidFill>
                <a:latin typeface="Arial" panose="02020603050405020304" pitchFamily="2"/>
              </a:rPr>
              <a:t>LÍNEAS DE COMERCIALIZACIÓN  </a:t>
            </a:r>
          </a:p>
          <a:p>
            <a:pPr marL="0" marR="0" indent="0" algn="l">
              <a:lnSpc>
                <a:spcPts val="2300"/>
              </a:lnSpc>
              <a:spcBef>
                <a:spcPts val="1510"/>
              </a:spcBef>
              <a:spcAft>
                <a:spcPts val="2545"/>
              </a:spcAft>
            </a:pPr>
            <a:r>
              <a:rPr lang="es-ES" sz="1950" b="1" u="sng" spc="30">
                <a:solidFill>
                  <a:srgbClr val="000000"/>
                </a:solidFill>
                <a:latin typeface="Arial" panose="02020603050405020304" pitchFamily="2"/>
              </a:rPr>
              <a:t>y REPRESENTACIONES</a:t>
            </a:r>
            <a:r>
              <a:rPr lang="es-ES" sz="1950" b="1" u="sng" spc="30">
                <a:solidFill>
                  <a:srgbClr val="E3E8E7"/>
                </a:solidFill>
                <a:latin typeface="Arial" panose="02020603050405020304" pitchFamily="2"/>
              </a:rPr>
              <a:t>  </a:t>
            </a:r>
          </a:p>
        </p:txBody>
      </p:sp>
      <p:sp>
        <p:nvSpPr>
          <p:cNvPr id="28" name="Marcador de texto 27"/>
          <p:cNvSpPr>
            <a:spLocks noGrp="1"/>
          </p:cNvSpPr>
          <p:nvPr>
            <p:ph type="body" idx="10"/>
          </p:nvPr>
        </p:nvSpPr>
        <p:spPr>
          <a:xfrm>
            <a:off x="2459990" y="1637030"/>
            <a:ext cx="4572000" cy="5759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600"/>
              </a:lnSpc>
              <a:spcAft>
                <a:spcPts val="910"/>
              </a:spcAft>
            </a:pPr>
            <a:r>
              <a:rPr lang="es-ES" sz="3150" b="1" spc="-35">
                <a:solidFill>
                  <a:srgbClr val="000000"/>
                </a:solidFill>
                <a:latin typeface="Arial" panose="02020603050405020304" pitchFamily="2"/>
              </a:rPr>
              <a:t>Dueños de la marca T21 </a:t>
            </a:r>
          </a:p>
        </p:txBody>
      </p:sp>
      <p:sp>
        <p:nvSpPr>
          <p:cNvPr id="31" name="Marcador de texto 30"/>
          <p:cNvSpPr>
            <a:spLocks noGrp="1"/>
          </p:cNvSpPr>
          <p:nvPr>
            <p:ph type="body" idx="10"/>
          </p:nvPr>
        </p:nvSpPr>
        <p:spPr>
          <a:xfrm>
            <a:off x="1173480" y="2282825"/>
            <a:ext cx="1950720" cy="21971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000"/>
              </a:lnSpc>
              <a:spcAft>
                <a:spcPts val="0"/>
              </a:spcAft>
            </a:pPr>
            <a:r>
              <a:rPr lang="es-ES" sz="850" b="1" spc="-45">
                <a:solidFill>
                  <a:srgbClr val="000000"/>
                </a:solidFill>
                <a:latin typeface="Verdana" panose="02020603050405020304" pitchFamily="2"/>
              </a:rPr>
              <a:t>Wear-resistanw indlx Comparison </a:t>
            </a:r>
          </a:p>
          <a:p>
            <a:pPr marL="1188720" marR="0" indent="0" algn="l">
              <a:lnSpc>
                <a:spcPts val="400"/>
              </a:lnSpc>
              <a:spcBef>
                <a:spcPts val="335"/>
              </a:spcBef>
              <a:spcAft>
                <a:spcPts val="0"/>
              </a:spcAft>
            </a:pPr>
            <a:r>
              <a:rPr lang="es-ES" sz="450" b="1" i="1" spc="0">
                <a:solidFill>
                  <a:srgbClr val="000000"/>
                </a:solidFill>
                <a:latin typeface="Garamond" panose="02020603050405020304" pitchFamily="2"/>
              </a:rPr>
              <a:t>• </a:t>
            </a:r>
          </a:p>
        </p:txBody>
      </p:sp>
    </p:spTree>
    <p:extLst>
      <p:ext uri="{BB962C8B-B14F-4D97-AF65-F5344CB8AC3E}">
        <p14:creationId xmlns:p14="http://schemas.microsoft.com/office/powerpoint/2010/main" val="2131545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1_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/>
          <p:cNvSpPr>
            <a:spLocks noGrp="1"/>
          </p:cNvSpPr>
          <p:nvPr>
            <p:ph type="body" idx="10"/>
          </p:nvPr>
        </p:nvSpPr>
        <p:spPr>
          <a:xfrm>
            <a:off x="6010910" y="328930"/>
            <a:ext cx="2523490" cy="173990"/>
          </a:xfrm>
          <a:prstGeom prst="rect">
            <a:avLst/>
          </a:prstGeom>
          <a:solidFill>
            <a:srgbClr val="E32716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sp>
        <p:nvSpPr>
          <p:cNvPr id="25" name="Marcador de texto 24"/>
          <p:cNvSpPr>
            <a:spLocks noGrp="1"/>
          </p:cNvSpPr>
          <p:nvPr>
            <p:ph type="body" idx="10"/>
          </p:nvPr>
        </p:nvSpPr>
        <p:spPr>
          <a:xfrm>
            <a:off x="6010910" y="938530"/>
            <a:ext cx="2523490" cy="109855"/>
          </a:xfrm>
          <a:prstGeom prst="rect">
            <a:avLst/>
          </a:prstGeom>
          <a:solidFill>
            <a:srgbClr val="E32716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sp>
        <p:nvSpPr>
          <p:cNvPr id="26" name="Marcador de texto 25"/>
          <p:cNvSpPr>
            <a:spLocks noGrp="1"/>
          </p:cNvSpPr>
          <p:nvPr>
            <p:ph type="body" idx="10"/>
          </p:nvPr>
        </p:nvSpPr>
        <p:spPr>
          <a:xfrm>
            <a:off x="6010910" y="502920"/>
            <a:ext cx="2523490" cy="381000"/>
          </a:xfrm>
          <a:prstGeom prst="rect">
            <a:avLst/>
          </a:prstGeom>
          <a:solidFill>
            <a:srgbClr val="13436B"/>
          </a:solidFill>
          <a:ln w="0" cmpd="sng">
            <a:noFill/>
            <a:prstDash val="solid"/>
          </a:ln>
        </p:spPr>
        <p:txBody>
          <a:bodyPr vert="horz" lIns="0" tIns="0" rIns="0" bIns="0" anchor="t">
            <a:normAutofit fontScale="90000"/>
          </a:bodyPr>
          <a:lstStyle/>
          <a:p>
            <a:pPr marL="91440" marR="0" indent="0" algn="l">
              <a:lnSpc>
                <a:spcPts val="3000"/>
              </a:lnSpc>
              <a:spcAft>
                <a:spcPts val="0"/>
              </a:spcAft>
            </a:pPr>
            <a:r>
              <a:rPr lang="es-ES" sz="2950" b="1" spc="35">
                <a:solidFill>
                  <a:srgbClr val="E3E8E7"/>
                </a:solidFill>
                <a:latin typeface="Garamond" panose="02020603050405020304" pitchFamily="1"/>
              </a:rPr>
              <a:t>U.S. ITEM S.A. </a:t>
            </a:r>
          </a:p>
        </p:txBody>
      </p:sp>
      <p:sp>
        <p:nvSpPr>
          <p:cNvPr id="27" name="Marcador de texto 26"/>
          <p:cNvSpPr>
            <a:spLocks noGrp="1"/>
          </p:cNvSpPr>
          <p:nvPr>
            <p:ph type="body" idx="10"/>
          </p:nvPr>
        </p:nvSpPr>
        <p:spPr>
          <a:xfrm>
            <a:off x="545465" y="317500"/>
            <a:ext cx="3987800" cy="13195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19075" rIns="0" bIns="0" anchor="t"/>
          <a:lstStyle/>
          <a:p>
            <a:pPr marL="0" marR="0" indent="0" algn="l">
              <a:lnSpc>
                <a:spcPts val="2300"/>
              </a:lnSpc>
              <a:spcAft>
                <a:spcPts val="0"/>
              </a:spcAft>
            </a:pPr>
            <a:r>
              <a:rPr lang="es-ES" sz="1950" b="1" u="sng" spc="0">
                <a:solidFill>
                  <a:srgbClr val="000000"/>
                </a:solidFill>
                <a:latin typeface="Arial" panose="02020603050405020304" pitchFamily="2"/>
              </a:rPr>
              <a:t>LÍNEAS DE COMERCIALIZACIÓN  </a:t>
            </a:r>
          </a:p>
          <a:p>
            <a:pPr marL="0" marR="0" indent="0" algn="l">
              <a:lnSpc>
                <a:spcPts val="2300"/>
              </a:lnSpc>
              <a:spcBef>
                <a:spcPts val="1510"/>
              </a:spcBef>
              <a:spcAft>
                <a:spcPts val="2545"/>
              </a:spcAft>
            </a:pPr>
            <a:r>
              <a:rPr lang="es-ES" sz="1950" b="1" u="sng" spc="30">
                <a:solidFill>
                  <a:srgbClr val="000000"/>
                </a:solidFill>
                <a:latin typeface="Arial" panose="02020603050405020304" pitchFamily="2"/>
              </a:rPr>
              <a:t>y REPRESENTACIONES</a:t>
            </a:r>
            <a:r>
              <a:rPr lang="es-ES" sz="1950" b="1" u="sng" spc="30">
                <a:solidFill>
                  <a:srgbClr val="E3E8E7"/>
                </a:solidFill>
                <a:latin typeface="Arial" panose="02020603050405020304" pitchFamily="2"/>
              </a:rPr>
              <a:t>  </a:t>
            </a:r>
          </a:p>
        </p:txBody>
      </p:sp>
      <p:sp>
        <p:nvSpPr>
          <p:cNvPr id="28" name="Marcador de texto 27"/>
          <p:cNvSpPr>
            <a:spLocks noGrp="1"/>
          </p:cNvSpPr>
          <p:nvPr>
            <p:ph type="body" idx="10"/>
          </p:nvPr>
        </p:nvSpPr>
        <p:spPr>
          <a:xfrm>
            <a:off x="2459990" y="1637030"/>
            <a:ext cx="4572000" cy="5759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600"/>
              </a:lnSpc>
              <a:spcAft>
                <a:spcPts val="910"/>
              </a:spcAft>
            </a:pPr>
            <a:r>
              <a:rPr lang="es-ES" sz="3150" b="1" spc="-35">
                <a:solidFill>
                  <a:srgbClr val="000000"/>
                </a:solidFill>
                <a:latin typeface="Arial" panose="02020603050405020304" pitchFamily="2"/>
              </a:rPr>
              <a:t>Dueños de la marca T21 </a:t>
            </a:r>
          </a:p>
        </p:txBody>
      </p:sp>
      <p:sp>
        <p:nvSpPr>
          <p:cNvPr id="31" name="Marcador de texto 30"/>
          <p:cNvSpPr>
            <a:spLocks noGrp="1"/>
          </p:cNvSpPr>
          <p:nvPr>
            <p:ph type="body" idx="10"/>
          </p:nvPr>
        </p:nvSpPr>
        <p:spPr>
          <a:xfrm>
            <a:off x="1173480" y="2282825"/>
            <a:ext cx="1950720" cy="21971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000"/>
              </a:lnSpc>
              <a:spcAft>
                <a:spcPts val="0"/>
              </a:spcAft>
            </a:pPr>
            <a:r>
              <a:rPr lang="es-ES" sz="850" b="1" spc="-45">
                <a:solidFill>
                  <a:srgbClr val="000000"/>
                </a:solidFill>
                <a:latin typeface="Verdana" panose="02020603050405020304" pitchFamily="2"/>
              </a:rPr>
              <a:t>Wear-resistanw indlx Comparison </a:t>
            </a:r>
          </a:p>
          <a:p>
            <a:pPr marL="1188720" marR="0" indent="0" algn="l">
              <a:lnSpc>
                <a:spcPts val="400"/>
              </a:lnSpc>
              <a:spcBef>
                <a:spcPts val="335"/>
              </a:spcBef>
              <a:spcAft>
                <a:spcPts val="0"/>
              </a:spcAft>
            </a:pPr>
            <a:r>
              <a:rPr lang="es-ES" sz="450" b="1" i="1" spc="0">
                <a:solidFill>
                  <a:srgbClr val="000000"/>
                </a:solidFill>
                <a:latin typeface="Garamond" panose="02020603050405020304" pitchFamily="2"/>
              </a:rPr>
              <a:t>• </a:t>
            </a:r>
          </a:p>
        </p:txBody>
      </p:sp>
    </p:spTree>
    <p:extLst>
      <p:ext uri="{BB962C8B-B14F-4D97-AF65-F5344CB8AC3E}">
        <p14:creationId xmlns:p14="http://schemas.microsoft.com/office/powerpoint/2010/main" val="185750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1_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/>
          <p:cNvSpPr>
            <a:spLocks noGrp="1"/>
          </p:cNvSpPr>
          <p:nvPr>
            <p:ph type="body" idx="10"/>
          </p:nvPr>
        </p:nvSpPr>
        <p:spPr>
          <a:xfrm>
            <a:off x="6010910" y="328930"/>
            <a:ext cx="2523490" cy="173990"/>
          </a:xfrm>
          <a:prstGeom prst="rect">
            <a:avLst/>
          </a:prstGeom>
          <a:solidFill>
            <a:srgbClr val="E32716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sp>
        <p:nvSpPr>
          <p:cNvPr id="25" name="Marcador de texto 24"/>
          <p:cNvSpPr>
            <a:spLocks noGrp="1"/>
          </p:cNvSpPr>
          <p:nvPr>
            <p:ph type="body" idx="10"/>
          </p:nvPr>
        </p:nvSpPr>
        <p:spPr>
          <a:xfrm>
            <a:off x="6010910" y="938530"/>
            <a:ext cx="2523490" cy="109855"/>
          </a:xfrm>
          <a:prstGeom prst="rect">
            <a:avLst/>
          </a:prstGeom>
          <a:solidFill>
            <a:srgbClr val="E32716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sp>
        <p:nvSpPr>
          <p:cNvPr id="26" name="Marcador de texto 25"/>
          <p:cNvSpPr>
            <a:spLocks noGrp="1"/>
          </p:cNvSpPr>
          <p:nvPr>
            <p:ph type="body" idx="10"/>
          </p:nvPr>
        </p:nvSpPr>
        <p:spPr>
          <a:xfrm>
            <a:off x="6010910" y="502920"/>
            <a:ext cx="2523490" cy="381000"/>
          </a:xfrm>
          <a:prstGeom prst="rect">
            <a:avLst/>
          </a:prstGeom>
          <a:solidFill>
            <a:srgbClr val="13436B"/>
          </a:solidFill>
          <a:ln w="0" cmpd="sng">
            <a:noFill/>
            <a:prstDash val="solid"/>
          </a:ln>
        </p:spPr>
        <p:txBody>
          <a:bodyPr vert="horz" lIns="0" tIns="0" rIns="0" bIns="0" anchor="t">
            <a:normAutofit fontScale="90000"/>
          </a:bodyPr>
          <a:lstStyle/>
          <a:p>
            <a:pPr marL="91440" marR="0" indent="0" algn="l">
              <a:lnSpc>
                <a:spcPts val="3000"/>
              </a:lnSpc>
              <a:spcAft>
                <a:spcPts val="0"/>
              </a:spcAft>
            </a:pPr>
            <a:r>
              <a:rPr lang="es-ES" sz="2950" b="1" spc="35">
                <a:solidFill>
                  <a:srgbClr val="E3E8E7"/>
                </a:solidFill>
                <a:latin typeface="Garamond" panose="02020603050405020304" pitchFamily="1"/>
              </a:rPr>
              <a:t>U.S. ITEM S.A. </a:t>
            </a:r>
          </a:p>
        </p:txBody>
      </p:sp>
      <p:sp>
        <p:nvSpPr>
          <p:cNvPr id="27" name="Marcador de texto 26"/>
          <p:cNvSpPr>
            <a:spLocks noGrp="1"/>
          </p:cNvSpPr>
          <p:nvPr>
            <p:ph type="body" idx="10"/>
          </p:nvPr>
        </p:nvSpPr>
        <p:spPr>
          <a:xfrm>
            <a:off x="545465" y="317500"/>
            <a:ext cx="3987800" cy="13195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19075" rIns="0" bIns="0" anchor="t"/>
          <a:lstStyle/>
          <a:p>
            <a:pPr marL="0" marR="0" indent="0" algn="l">
              <a:lnSpc>
                <a:spcPts val="2300"/>
              </a:lnSpc>
              <a:spcAft>
                <a:spcPts val="0"/>
              </a:spcAft>
            </a:pPr>
            <a:r>
              <a:rPr lang="es-ES" sz="1950" b="1" u="sng" spc="0">
                <a:solidFill>
                  <a:srgbClr val="000000"/>
                </a:solidFill>
                <a:latin typeface="Arial" panose="02020603050405020304" pitchFamily="2"/>
              </a:rPr>
              <a:t>LÍNEAS DE COMERCIALIZACIÓN  </a:t>
            </a:r>
          </a:p>
          <a:p>
            <a:pPr marL="0" marR="0" indent="0" algn="l">
              <a:lnSpc>
                <a:spcPts val="2300"/>
              </a:lnSpc>
              <a:spcBef>
                <a:spcPts val="1510"/>
              </a:spcBef>
              <a:spcAft>
                <a:spcPts val="2545"/>
              </a:spcAft>
            </a:pPr>
            <a:r>
              <a:rPr lang="es-ES" sz="1950" b="1" u="sng" spc="30">
                <a:solidFill>
                  <a:srgbClr val="000000"/>
                </a:solidFill>
                <a:latin typeface="Arial" panose="02020603050405020304" pitchFamily="2"/>
              </a:rPr>
              <a:t>y REPRESENTACIONES</a:t>
            </a:r>
            <a:r>
              <a:rPr lang="es-ES" sz="1950" b="1" u="sng" spc="30">
                <a:solidFill>
                  <a:srgbClr val="E3E8E7"/>
                </a:solidFill>
                <a:latin typeface="Arial" panose="02020603050405020304" pitchFamily="2"/>
              </a:rPr>
              <a:t>  </a:t>
            </a:r>
          </a:p>
        </p:txBody>
      </p:sp>
      <p:sp>
        <p:nvSpPr>
          <p:cNvPr id="28" name="Marcador de texto 27"/>
          <p:cNvSpPr>
            <a:spLocks noGrp="1"/>
          </p:cNvSpPr>
          <p:nvPr>
            <p:ph type="body" idx="10"/>
          </p:nvPr>
        </p:nvSpPr>
        <p:spPr>
          <a:xfrm>
            <a:off x="2459990" y="1637030"/>
            <a:ext cx="4572000" cy="5759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600"/>
              </a:lnSpc>
              <a:spcAft>
                <a:spcPts val="910"/>
              </a:spcAft>
            </a:pPr>
            <a:r>
              <a:rPr lang="es-ES" sz="3150" b="1" spc="-35">
                <a:solidFill>
                  <a:srgbClr val="000000"/>
                </a:solidFill>
                <a:latin typeface="Arial" panose="02020603050405020304" pitchFamily="2"/>
              </a:rPr>
              <a:t>Dueños de la marca T21 </a:t>
            </a:r>
          </a:p>
        </p:txBody>
      </p:sp>
      <p:sp>
        <p:nvSpPr>
          <p:cNvPr id="31" name="Marcador de texto 30"/>
          <p:cNvSpPr>
            <a:spLocks noGrp="1"/>
          </p:cNvSpPr>
          <p:nvPr>
            <p:ph type="body" idx="10"/>
          </p:nvPr>
        </p:nvSpPr>
        <p:spPr>
          <a:xfrm>
            <a:off x="1173480" y="2282825"/>
            <a:ext cx="1950720" cy="219710"/>
          </a:xfrm>
          <a:prstGeom prst="rect">
            <a:avLst/>
          </a:prstGeom>
          <a:solidFill>
            <a:srgbClr val="FF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000"/>
              </a:lnSpc>
              <a:spcAft>
                <a:spcPts val="0"/>
              </a:spcAft>
            </a:pPr>
            <a:r>
              <a:rPr lang="es-ES" sz="850" b="1" spc="-45">
                <a:solidFill>
                  <a:srgbClr val="000000"/>
                </a:solidFill>
                <a:latin typeface="Verdana" panose="02020603050405020304" pitchFamily="2"/>
              </a:rPr>
              <a:t>Wear-resistanw indlx Comparison </a:t>
            </a:r>
          </a:p>
          <a:p>
            <a:pPr marL="1188720" marR="0" indent="0" algn="l">
              <a:lnSpc>
                <a:spcPts val="400"/>
              </a:lnSpc>
              <a:spcBef>
                <a:spcPts val="335"/>
              </a:spcBef>
              <a:spcAft>
                <a:spcPts val="0"/>
              </a:spcAft>
            </a:pPr>
            <a:r>
              <a:rPr lang="es-ES" sz="450" b="1" i="1" spc="0">
                <a:solidFill>
                  <a:srgbClr val="000000"/>
                </a:solidFill>
                <a:latin typeface="Garamond" panose="02020603050405020304" pitchFamily="2"/>
              </a:rPr>
              <a:t>• </a:t>
            </a:r>
          </a:p>
        </p:txBody>
      </p:sp>
    </p:spTree>
    <p:extLst>
      <p:ext uri="{BB962C8B-B14F-4D97-AF65-F5344CB8AC3E}">
        <p14:creationId xmlns:p14="http://schemas.microsoft.com/office/powerpoint/2010/main" val="362336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18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52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5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2.png"/><Relationship Id="rId11" Type="http://schemas.openxmlformats.org/officeDocument/2006/relationships/image" Target="../media/image50.png"/><Relationship Id="rId5" Type="http://schemas.openxmlformats.org/officeDocument/2006/relationships/image" Target="../media/image41.png"/><Relationship Id="rId10" Type="http://schemas.openxmlformats.org/officeDocument/2006/relationships/image" Target="../media/image18.png"/><Relationship Id="rId4" Type="http://schemas.openxmlformats.org/officeDocument/2006/relationships/image" Target="../media/image40.png"/><Relationship Id="rId9" Type="http://schemas.openxmlformats.org/officeDocument/2006/relationships/image" Target="../media/image19.png"/><Relationship Id="rId1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.png"/><Relationship Id="rId11" Type="http://schemas.openxmlformats.org/officeDocument/2006/relationships/image" Target="../media/image18.png"/><Relationship Id="rId5" Type="http://schemas.openxmlformats.org/officeDocument/2006/relationships/image" Target="../media/image40.png"/><Relationship Id="rId10" Type="http://schemas.openxmlformats.org/officeDocument/2006/relationships/image" Target="../media/image19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54.png"/><Relationship Id="rId4" Type="http://schemas.openxmlformats.org/officeDocument/2006/relationships/image" Target="../media/image40.png"/><Relationship Id="rId9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6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55.png"/><Relationship Id="rId7" Type="http://schemas.openxmlformats.org/officeDocument/2006/relationships/image" Target="../media/image7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jpg"/><Relationship Id="rId18" Type="http://schemas.openxmlformats.org/officeDocument/2006/relationships/image" Target="../media/image87.png"/><Relationship Id="rId3" Type="http://schemas.openxmlformats.org/officeDocument/2006/relationships/image" Target="../media/image55.png"/><Relationship Id="rId21" Type="http://schemas.openxmlformats.org/officeDocument/2006/relationships/image" Target="../media/image90.jp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17" Type="http://schemas.openxmlformats.org/officeDocument/2006/relationships/image" Target="../media/image86.png"/><Relationship Id="rId2" Type="http://schemas.openxmlformats.org/officeDocument/2006/relationships/image" Target="../media/image5.png"/><Relationship Id="rId16" Type="http://schemas.openxmlformats.org/officeDocument/2006/relationships/image" Target="../media/image85.png"/><Relationship Id="rId20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11" Type="http://schemas.openxmlformats.org/officeDocument/2006/relationships/image" Target="../media/image80.jpg"/><Relationship Id="rId5" Type="http://schemas.openxmlformats.org/officeDocument/2006/relationships/image" Target="../media/image74.jpg"/><Relationship Id="rId15" Type="http://schemas.openxmlformats.org/officeDocument/2006/relationships/image" Target="../media/image84.jpg"/><Relationship Id="rId23" Type="http://schemas.openxmlformats.org/officeDocument/2006/relationships/image" Target="../media/image92.png"/><Relationship Id="rId10" Type="http://schemas.openxmlformats.org/officeDocument/2006/relationships/image" Target="../media/image79.jpg"/><Relationship Id="rId19" Type="http://schemas.openxmlformats.org/officeDocument/2006/relationships/image" Target="../media/image88.png"/><Relationship Id="rId4" Type="http://schemas.openxmlformats.org/officeDocument/2006/relationships/image" Target="../media/image73.jpg"/><Relationship Id="rId9" Type="http://schemas.openxmlformats.org/officeDocument/2006/relationships/image" Target="../media/image78.png"/><Relationship Id="rId14" Type="http://schemas.openxmlformats.org/officeDocument/2006/relationships/image" Target="../media/image83.png"/><Relationship Id="rId22" Type="http://schemas.openxmlformats.org/officeDocument/2006/relationships/image" Target="../media/image91.bm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tiff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18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1510118" y="1732433"/>
            <a:ext cx="5774665" cy="180114"/>
          </a:xfrm>
          <a:prstGeom prst="rect">
            <a:avLst/>
          </a:prstGeom>
        </p:spPr>
      </p:pic>
      <p:pic>
        <p:nvPicPr>
          <p:cNvPr id="7" name="Image.jpg"/>
          <p:cNvPicPr/>
          <p:nvPr/>
        </p:nvPicPr>
        <p:blipFill>
          <a:blip r:embed="rId4"/>
          <a:stretch>
            <a:fillRect/>
          </a:stretch>
        </p:blipFill>
        <p:spPr>
          <a:xfrm>
            <a:off x="1510119" y="1912547"/>
            <a:ext cx="5774665" cy="771895"/>
          </a:xfrm>
          <a:prstGeom prst="rect">
            <a:avLst/>
          </a:prstGeom>
        </p:spPr>
      </p:pic>
      <p:pic>
        <p:nvPicPr>
          <p:cNvPr id="12" name="Imagen 11" descr="Imagen que contiene dibujo&#10;&#10;Descripción generada automáticamente">
            <a:extLst>
              <a:ext uri="{FF2B5EF4-FFF2-40B4-BE49-F238E27FC236}">
                <a16:creationId xmlns:a16="http://schemas.microsoft.com/office/drawing/2014/main" id="{F40C1773-6134-8745-9CB0-7D4F3C68C3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39"/>
          <a:stretch/>
        </p:blipFill>
        <p:spPr>
          <a:xfrm>
            <a:off x="3567827" y="4823740"/>
            <a:ext cx="1659246" cy="952500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A821ED7A-8A93-BA48-9B4D-15540795A048}"/>
              </a:ext>
            </a:extLst>
          </p:cNvPr>
          <p:cNvSpPr txBox="1"/>
          <p:nvPr/>
        </p:nvSpPr>
        <p:spPr>
          <a:xfrm>
            <a:off x="2099528" y="2992334"/>
            <a:ext cx="4944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2400" b="1" dirty="0"/>
              <a:t>Líneas de comercialización y servicios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E83114F-83F5-0449-BC72-D5141CB9645E}"/>
              </a:ext>
            </a:extLst>
          </p:cNvPr>
          <p:cNvSpPr txBox="1"/>
          <p:nvPr/>
        </p:nvSpPr>
        <p:spPr>
          <a:xfrm>
            <a:off x="3918856" y="5997039"/>
            <a:ext cx="1306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dirty="0"/>
              <a:t>1991 -2020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13742CD5-A6FB-4D49-A705-16972B6E0C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054" y="239903"/>
            <a:ext cx="2274125" cy="736985"/>
          </a:xfrm>
          <a:prstGeom prst="rect">
            <a:avLst/>
          </a:prstGeom>
        </p:spPr>
      </p:pic>
      <p:sp>
        <p:nvSpPr>
          <p:cNvPr id="10" name="Marcador de texto 27">
            <a:extLst>
              <a:ext uri="{FF2B5EF4-FFF2-40B4-BE49-F238E27FC236}">
                <a16:creationId xmlns:a16="http://schemas.microsoft.com/office/drawing/2014/main" id="{5C6F286B-5ECE-5545-B73B-27A0932F96C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88673" y="2239194"/>
            <a:ext cx="8166653" cy="860266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indent="0" algn="ctr">
              <a:lnSpc>
                <a:spcPts val="3600"/>
              </a:lnSpc>
              <a:spcAft>
                <a:spcPts val="910"/>
              </a:spcAft>
              <a:buNone/>
            </a:pPr>
            <a:r>
              <a:rPr lang="es-ES" spc="-35" dirty="0">
                <a:solidFill>
                  <a:srgbClr val="000000"/>
                </a:solidFill>
                <a:latin typeface="Arial" panose="02020603050405020304" pitchFamily="2"/>
              </a:rPr>
              <a:t>Planchas de acero antidesgaste y de alta resistencia estructural</a:t>
            </a:r>
            <a:endParaRPr lang="es-ES" sz="3150" b="1" spc="-35" dirty="0">
              <a:solidFill>
                <a:srgbClr val="000000"/>
              </a:solidFill>
              <a:latin typeface="Arial" panose="02020603050405020304" pitchFamily="2"/>
            </a:endParaRPr>
          </a:p>
        </p:txBody>
      </p:sp>
      <p:pic>
        <p:nvPicPr>
          <p:cNvPr id="3" name="Imagen 2" descr="Imagen que contiene captura de pantalla, monitor, gabinete&#10;&#10;Descripción generada automáticamente">
            <a:extLst>
              <a:ext uri="{FF2B5EF4-FFF2-40B4-BE49-F238E27FC236}">
                <a16:creationId xmlns:a16="http://schemas.microsoft.com/office/drawing/2014/main" id="{79C7BCF9-DFC1-B544-A4CD-D20CE7DB08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7921"/>
            <a:ext cx="9144000" cy="255373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138B13E3-9BC9-264D-B8AC-AB88E9E848A8}"/>
              </a:ext>
            </a:extLst>
          </p:cNvPr>
          <p:cNvSpPr/>
          <p:nvPr/>
        </p:nvSpPr>
        <p:spPr>
          <a:xfrm>
            <a:off x="2061956" y="376878"/>
            <a:ext cx="4420521" cy="1443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600"/>
              </a:lnSpc>
              <a:spcAft>
                <a:spcPts val="910"/>
              </a:spcAft>
            </a:pPr>
            <a:r>
              <a:rPr lang="es-ES" sz="2800" b="1" spc="-35" dirty="0">
                <a:solidFill>
                  <a:srgbClr val="000000"/>
                </a:solidFill>
                <a:latin typeface="Arial" panose="02020603050405020304" pitchFamily="2"/>
              </a:rPr>
              <a:t>Planchas de acero US400  US450  US500 T21  HITEN780LE (</a:t>
            </a:r>
            <a:r>
              <a:rPr lang="es-ES" sz="2400" b="1" spc="-35" dirty="0">
                <a:solidFill>
                  <a:srgbClr val="000000"/>
                </a:solidFill>
                <a:latin typeface="Arial" panose="02020603050405020304" pitchFamily="2"/>
              </a:rPr>
              <a:t>A514</a:t>
            </a:r>
            <a:r>
              <a:rPr lang="es-ES" sz="2800" b="1" spc="-35" dirty="0">
                <a:solidFill>
                  <a:srgbClr val="000000"/>
                </a:solidFill>
                <a:latin typeface="Arial" panose="02020603050405020304" pitchFamily="2"/>
              </a:rPr>
              <a:t>)</a:t>
            </a:r>
          </a:p>
        </p:txBody>
      </p:sp>
      <p:pic>
        <p:nvPicPr>
          <p:cNvPr id="12" name="Imagen 11" descr="Imagen que contiene tabla&#10;&#10;Descripción generada automáticamente">
            <a:extLst>
              <a:ext uri="{FF2B5EF4-FFF2-40B4-BE49-F238E27FC236}">
                <a16:creationId xmlns:a16="http://schemas.microsoft.com/office/drawing/2014/main" id="{C694F63A-5A63-4140-B8BD-41772B213C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143"/>
          <a:stretch/>
        </p:blipFill>
        <p:spPr>
          <a:xfrm>
            <a:off x="302820" y="239903"/>
            <a:ext cx="786809" cy="6858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C693369-D0E2-1947-B2BC-711C79A785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327" y="971485"/>
            <a:ext cx="1905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1035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13742CD5-A6FB-4D49-A705-16972B6E0C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052" y="239903"/>
            <a:ext cx="2369128" cy="767773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138B13E3-9BC9-264D-B8AC-AB88E9E848A8}"/>
              </a:ext>
            </a:extLst>
          </p:cNvPr>
          <p:cNvSpPr/>
          <p:nvPr/>
        </p:nvSpPr>
        <p:spPr>
          <a:xfrm>
            <a:off x="2679406" y="239903"/>
            <a:ext cx="3306727" cy="981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600"/>
              </a:lnSpc>
              <a:spcAft>
                <a:spcPts val="910"/>
              </a:spcAft>
            </a:pPr>
            <a:r>
              <a:rPr lang="es-ES" sz="2800" b="1" spc="-35" dirty="0">
                <a:solidFill>
                  <a:srgbClr val="000000"/>
                </a:solidFill>
                <a:latin typeface="Arial" panose="02020603050405020304" pitchFamily="2"/>
              </a:rPr>
              <a:t>Usos de planchas antidesgaste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D6DCBE3-B12F-E54B-B7D8-8AA4D791EA28}"/>
              </a:ext>
            </a:extLst>
          </p:cNvPr>
          <p:cNvSpPr txBox="1"/>
          <p:nvPr/>
        </p:nvSpPr>
        <p:spPr>
          <a:xfrm>
            <a:off x="2679406" y="1331386"/>
            <a:ext cx="3902147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000" b="1" dirty="0"/>
              <a:t>En operaciones Mineras y en el sector Construcción</a:t>
            </a:r>
          </a:p>
          <a:p>
            <a:pPr algn="ctr"/>
            <a:endParaRPr lang="es-PE" b="1" dirty="0"/>
          </a:p>
          <a:p>
            <a:pPr algn="ctr"/>
            <a:r>
              <a:rPr lang="es-PE" u="sng" dirty="0"/>
              <a:t>Recubrimiento antidesgaste para:</a:t>
            </a:r>
          </a:p>
          <a:p>
            <a:pPr algn="ctr"/>
            <a:endParaRPr lang="es-PE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dirty="0"/>
              <a:t>Tolvas de camiones mineros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dirty="0"/>
              <a:t>Cucharones y tapas de palas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dirty="0"/>
              <a:t>Tractores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dirty="0"/>
              <a:t>Cargadores frontales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dirty="0"/>
              <a:t>Motoniveladoras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dirty="0"/>
              <a:t>Retroexcavadoras</a:t>
            </a:r>
          </a:p>
          <a:p>
            <a:pPr algn="ctr"/>
            <a:endParaRPr lang="es-PE" dirty="0"/>
          </a:p>
          <a:p>
            <a:pPr algn="ctr"/>
            <a:r>
              <a:rPr lang="es-PE" u="sng" dirty="0"/>
              <a:t>Fabricacion de :</a:t>
            </a:r>
          </a:p>
          <a:p>
            <a:pPr algn="ctr"/>
            <a:endParaRPr lang="es-P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dirty="0"/>
              <a:t>Liners para chutes de descarga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dirty="0"/>
              <a:t>Main Frame Liners para chancadoras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dirty="0"/>
              <a:t>Elementos de corte y protectores de equipos para movimiento de tierra</a:t>
            </a:r>
          </a:p>
          <a:p>
            <a:endParaRPr lang="es-PE" dirty="0"/>
          </a:p>
          <a:p>
            <a:endParaRPr lang="es-PE" dirty="0"/>
          </a:p>
          <a:p>
            <a:endParaRPr lang="es-PE" dirty="0"/>
          </a:p>
        </p:txBody>
      </p:sp>
      <p:pic>
        <p:nvPicPr>
          <p:cNvPr id="11" name="Image.jpg">
            <a:extLst>
              <a:ext uri="{FF2B5EF4-FFF2-40B4-BE49-F238E27FC236}">
                <a16:creationId xmlns:a16="http://schemas.microsoft.com/office/drawing/2014/main" id="{26A1308A-0463-3644-BF23-1611E4689B2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283302" y="5406237"/>
            <a:ext cx="1431866" cy="848493"/>
          </a:xfrm>
          <a:prstGeom prst="rect">
            <a:avLst/>
          </a:prstGeom>
        </p:spPr>
      </p:pic>
      <p:pic>
        <p:nvPicPr>
          <p:cNvPr id="12" name="Image.jpg">
            <a:extLst>
              <a:ext uri="{FF2B5EF4-FFF2-40B4-BE49-F238E27FC236}">
                <a16:creationId xmlns:a16="http://schemas.microsoft.com/office/drawing/2014/main" id="{B61C8CFE-6654-D04F-82BD-A8E4909092AF}"/>
              </a:ext>
            </a:extLst>
          </p:cNvPr>
          <p:cNvPicPr/>
          <p:nvPr/>
        </p:nvPicPr>
        <p:blipFill rotWithShape="1">
          <a:blip r:embed="rId4"/>
          <a:srcRect l="22565" t="36637" r="48654" b="39548"/>
          <a:stretch/>
        </p:blipFill>
        <p:spPr>
          <a:xfrm>
            <a:off x="6472052" y="2902688"/>
            <a:ext cx="2477386" cy="1414131"/>
          </a:xfrm>
          <a:prstGeom prst="rect">
            <a:avLst/>
          </a:prstGeom>
        </p:spPr>
      </p:pic>
      <p:pic>
        <p:nvPicPr>
          <p:cNvPr id="13" name="Image.jpg">
            <a:extLst>
              <a:ext uri="{FF2B5EF4-FFF2-40B4-BE49-F238E27FC236}">
                <a16:creationId xmlns:a16="http://schemas.microsoft.com/office/drawing/2014/main" id="{6E4A4F4D-F8B0-CE44-88FB-3DB6823D20FF}"/>
              </a:ext>
            </a:extLst>
          </p:cNvPr>
          <p:cNvPicPr/>
          <p:nvPr/>
        </p:nvPicPr>
        <p:blipFill rotWithShape="1">
          <a:blip r:embed="rId5"/>
          <a:srcRect l="4563" t="29364" r="58877" b="2224"/>
          <a:stretch/>
        </p:blipFill>
        <p:spPr>
          <a:xfrm>
            <a:off x="85061" y="4901608"/>
            <a:ext cx="2317897" cy="1520457"/>
          </a:xfrm>
          <a:prstGeom prst="rect">
            <a:avLst/>
          </a:prstGeom>
        </p:spPr>
      </p:pic>
      <p:pic>
        <p:nvPicPr>
          <p:cNvPr id="9" name="Image.jpg">
            <a:extLst>
              <a:ext uri="{FF2B5EF4-FFF2-40B4-BE49-F238E27FC236}">
                <a16:creationId xmlns:a16="http://schemas.microsoft.com/office/drawing/2014/main" id="{587F799D-C45A-8D4F-9DE1-6DF2AC1B29EB}"/>
              </a:ext>
            </a:extLst>
          </p:cNvPr>
          <p:cNvPicPr/>
          <p:nvPr/>
        </p:nvPicPr>
        <p:blipFill rotWithShape="1">
          <a:blip r:embed="rId6"/>
          <a:srcRect l="31024" t="27080" r="32485" b="12128"/>
          <a:stretch/>
        </p:blipFill>
        <p:spPr>
          <a:xfrm>
            <a:off x="85061" y="1716850"/>
            <a:ext cx="2491884" cy="1964501"/>
          </a:xfrm>
          <a:prstGeom prst="rect">
            <a:avLst/>
          </a:prstGeom>
        </p:spPr>
      </p:pic>
      <p:pic>
        <p:nvPicPr>
          <p:cNvPr id="10" name="Imagen 9" descr="Imagen que contiene tabla&#10;&#10;Descripción generada automáticamente">
            <a:extLst>
              <a:ext uri="{FF2B5EF4-FFF2-40B4-BE49-F238E27FC236}">
                <a16:creationId xmlns:a16="http://schemas.microsoft.com/office/drawing/2014/main" id="{229D287C-1B59-DE4C-8C18-9DABAC9E64B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143"/>
          <a:stretch/>
        </p:blipFill>
        <p:spPr>
          <a:xfrm>
            <a:off x="457200" y="321876"/>
            <a:ext cx="786809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37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13742CD5-A6FB-4D49-A705-16972B6E0C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366" y="307480"/>
            <a:ext cx="2004445" cy="649589"/>
          </a:xfrm>
          <a:prstGeom prst="rect">
            <a:avLst/>
          </a:prstGeom>
        </p:spPr>
      </p:pic>
      <p:sp>
        <p:nvSpPr>
          <p:cNvPr id="10" name="Marcador de texto 27">
            <a:extLst>
              <a:ext uri="{FF2B5EF4-FFF2-40B4-BE49-F238E27FC236}">
                <a16:creationId xmlns:a16="http://schemas.microsoft.com/office/drawing/2014/main" id="{5C6F286B-5ECE-5545-B73B-27A0932F96C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158750" y="1163974"/>
            <a:ext cx="8591845" cy="900748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indent="0" algn="ctr">
              <a:lnSpc>
                <a:spcPts val="3600"/>
              </a:lnSpc>
              <a:spcAft>
                <a:spcPts val="910"/>
              </a:spcAft>
              <a:buNone/>
            </a:pPr>
            <a:r>
              <a:rPr lang="es-ES" sz="2000" spc="-35" dirty="0">
                <a:solidFill>
                  <a:srgbClr val="000000"/>
                </a:solidFill>
                <a:latin typeface="Arial" panose="02020603050405020304" pitchFamily="2"/>
              </a:rPr>
              <a:t>Plancha de acero estructural de alta resistencia de baja aleación, enfriada y templada que cumple con la norma ASTM A514</a:t>
            </a:r>
            <a:endParaRPr lang="es-ES" sz="2000" b="1" spc="-35" dirty="0">
              <a:solidFill>
                <a:srgbClr val="000000"/>
              </a:solidFill>
              <a:latin typeface="Arial" panose="02020603050405020304" pitchFamily="2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38B13E3-9BC9-264D-B8AC-AB88E9E848A8}"/>
              </a:ext>
            </a:extLst>
          </p:cNvPr>
          <p:cNvSpPr/>
          <p:nvPr/>
        </p:nvSpPr>
        <p:spPr>
          <a:xfrm>
            <a:off x="2012949" y="359525"/>
            <a:ext cx="4649529" cy="508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600"/>
              </a:lnSpc>
              <a:spcAft>
                <a:spcPts val="910"/>
              </a:spcAft>
            </a:pPr>
            <a:r>
              <a:rPr lang="es-ES" sz="2400" b="1" spc="-35" dirty="0">
                <a:solidFill>
                  <a:srgbClr val="000000"/>
                </a:solidFill>
                <a:latin typeface="Arial" panose="02020603050405020304" pitchFamily="2"/>
              </a:rPr>
              <a:t>Planchas de acero Hiten780LE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F1A3BAB-AFC9-E146-90AA-95CB0AD081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7"/>
          <a:stretch/>
        </p:blipFill>
        <p:spPr>
          <a:xfrm>
            <a:off x="146050" y="2891683"/>
            <a:ext cx="8370629" cy="14986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E445A4F-02C8-AC4E-B6CD-215517DD60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"/>
          <a:stretch/>
        </p:blipFill>
        <p:spPr>
          <a:xfrm>
            <a:off x="158750" y="2205883"/>
            <a:ext cx="8357929" cy="698500"/>
          </a:xfrm>
          <a:prstGeom prst="rect">
            <a:avLst/>
          </a:prstGeom>
        </p:spPr>
      </p:pic>
      <p:pic>
        <p:nvPicPr>
          <p:cNvPr id="11" name="Imagen 10" descr="Una captura de pantalla de un celular con letras&#10;&#10;Descripción generada automáticamente">
            <a:extLst>
              <a:ext uri="{FF2B5EF4-FFF2-40B4-BE49-F238E27FC236}">
                <a16:creationId xmlns:a16="http://schemas.microsoft.com/office/drawing/2014/main" id="{AB9461DB-FF6D-1A4C-846E-E7140BE1B6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49" y="5246777"/>
            <a:ext cx="965200" cy="1473200"/>
          </a:xfrm>
          <a:prstGeom prst="rect">
            <a:avLst/>
          </a:prstGeom>
        </p:spPr>
      </p:pic>
      <p:pic>
        <p:nvPicPr>
          <p:cNvPr id="13" name="Imagen 12" descr="Imagen que contiene pájaro, tabla&#10;&#10;Descripción generada automáticamente">
            <a:extLst>
              <a:ext uri="{FF2B5EF4-FFF2-40B4-BE49-F238E27FC236}">
                <a16:creationId xmlns:a16="http://schemas.microsoft.com/office/drawing/2014/main" id="{A6DB73E7-07C3-B545-9688-F817756D23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49" y="4565627"/>
            <a:ext cx="990600" cy="69850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9CF89509-AFF2-8345-B24D-E060D94FC9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949" y="5209712"/>
            <a:ext cx="5867400" cy="149860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AB64920F-3BA4-2A41-AE7A-C207FB98A5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649" y="4562012"/>
            <a:ext cx="5854700" cy="647700"/>
          </a:xfrm>
          <a:prstGeom prst="rect">
            <a:avLst/>
          </a:prstGeom>
        </p:spPr>
      </p:pic>
      <p:pic>
        <p:nvPicPr>
          <p:cNvPr id="18" name="Imagen 17" descr="Imagen que contiene tabla&#10;&#10;Descripción generada automáticamente">
            <a:extLst>
              <a:ext uri="{FF2B5EF4-FFF2-40B4-BE49-F238E27FC236}">
                <a16:creationId xmlns:a16="http://schemas.microsoft.com/office/drawing/2014/main" id="{4B9C65BB-F874-6149-B751-AA8D4A3FA66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143"/>
          <a:stretch/>
        </p:blipFill>
        <p:spPr>
          <a:xfrm>
            <a:off x="387880" y="359525"/>
            <a:ext cx="786809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0611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13742CD5-A6FB-4D49-A705-16972B6E0C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366" y="307480"/>
            <a:ext cx="2004445" cy="649589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138B13E3-9BC9-264D-B8AC-AB88E9E848A8}"/>
              </a:ext>
            </a:extLst>
          </p:cNvPr>
          <p:cNvSpPr/>
          <p:nvPr/>
        </p:nvSpPr>
        <p:spPr>
          <a:xfrm>
            <a:off x="2564186" y="632274"/>
            <a:ext cx="3465682" cy="1431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600"/>
              </a:lnSpc>
              <a:spcAft>
                <a:spcPts val="910"/>
              </a:spcAft>
            </a:pPr>
            <a:r>
              <a:rPr lang="es-ES" sz="2400" b="1" spc="-35" dirty="0">
                <a:solidFill>
                  <a:srgbClr val="000000"/>
                </a:solidFill>
                <a:latin typeface="Arial" panose="02020603050405020304" pitchFamily="2"/>
              </a:rPr>
              <a:t>Usos Planchas de acero Hiten780LE (A514)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58FA0FF-05A9-AC49-BFB4-C35E5E48A0A3}"/>
              </a:ext>
            </a:extLst>
          </p:cNvPr>
          <p:cNvSpPr txBox="1"/>
          <p:nvPr/>
        </p:nvSpPr>
        <p:spPr>
          <a:xfrm>
            <a:off x="2414411" y="3227554"/>
            <a:ext cx="37652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dirty="0"/>
              <a:t>Fabricaciones y reparaciones de piezas y/o componentes donde se necesite un acero liviano estructural de alta resistencia sin sacrificar la durabilidad o tenacidad.</a:t>
            </a:r>
          </a:p>
        </p:txBody>
      </p:sp>
      <p:pic>
        <p:nvPicPr>
          <p:cNvPr id="19" name="Image.jpg">
            <a:extLst>
              <a:ext uri="{FF2B5EF4-FFF2-40B4-BE49-F238E27FC236}">
                <a16:creationId xmlns:a16="http://schemas.microsoft.com/office/drawing/2014/main" id="{3F7B907F-72B0-1548-89FA-2FE8CE6FA5F8}"/>
              </a:ext>
            </a:extLst>
          </p:cNvPr>
          <p:cNvPicPr/>
          <p:nvPr/>
        </p:nvPicPr>
        <p:blipFill rotWithShape="1">
          <a:blip r:embed="rId3"/>
          <a:srcRect t="53952" r="47499"/>
          <a:stretch/>
        </p:blipFill>
        <p:spPr>
          <a:xfrm>
            <a:off x="371083" y="4954772"/>
            <a:ext cx="2064828" cy="1275908"/>
          </a:xfrm>
          <a:prstGeom prst="rect">
            <a:avLst/>
          </a:prstGeom>
        </p:spPr>
      </p:pic>
      <p:pic>
        <p:nvPicPr>
          <p:cNvPr id="9" name="Imagen 8" descr="Imagen que contiene exterior, barco, camioneta, hombre&#10;&#10;Descripción generada automáticamente">
            <a:extLst>
              <a:ext uri="{FF2B5EF4-FFF2-40B4-BE49-F238E27FC236}">
                <a16:creationId xmlns:a16="http://schemas.microsoft.com/office/drawing/2014/main" id="{75CDC75A-9A6B-FD44-BA74-7B5CA41EFC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144" y="1380048"/>
            <a:ext cx="2444092" cy="1784302"/>
          </a:xfrm>
          <a:prstGeom prst="rect">
            <a:avLst/>
          </a:prstGeom>
        </p:spPr>
      </p:pic>
      <p:pic>
        <p:nvPicPr>
          <p:cNvPr id="20" name="Imagen 19" descr="Imagen que contiene edificio, ventana, camioneta, viendo&#10;&#10;Descripción generada automáticamente">
            <a:extLst>
              <a:ext uri="{FF2B5EF4-FFF2-40B4-BE49-F238E27FC236}">
                <a16:creationId xmlns:a16="http://schemas.microsoft.com/office/drawing/2014/main" id="{7E859B55-C299-3F45-8475-2965DDACEB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041" y="4603542"/>
            <a:ext cx="2602906" cy="1784302"/>
          </a:xfrm>
          <a:prstGeom prst="rect">
            <a:avLst/>
          </a:prstGeom>
        </p:spPr>
      </p:pic>
      <p:pic>
        <p:nvPicPr>
          <p:cNvPr id="1026" name="Picture 2" descr="page2image3911872">
            <a:extLst>
              <a:ext uri="{FF2B5EF4-FFF2-40B4-BE49-F238E27FC236}">
                <a16:creationId xmlns:a16="http://schemas.microsoft.com/office/drawing/2014/main" id="{B089953F-5F6E-384F-AF23-A6560AC56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624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page2image3915328">
            <a:extLst>
              <a:ext uri="{FF2B5EF4-FFF2-40B4-BE49-F238E27FC236}">
                <a16:creationId xmlns:a16="http://schemas.microsoft.com/office/drawing/2014/main" id="{E99C7B9D-1CE5-984D-970E-2A26E2750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8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ge2image3903424">
            <a:extLst>
              <a:ext uri="{FF2B5EF4-FFF2-40B4-BE49-F238E27FC236}">
                <a16:creationId xmlns:a16="http://schemas.microsoft.com/office/drawing/2014/main" id="{F9AECFC8-D3A4-D943-9077-8FB1ACFAA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049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age2image3914752">
            <a:extLst>
              <a:ext uri="{FF2B5EF4-FFF2-40B4-BE49-F238E27FC236}">
                <a16:creationId xmlns:a16="http://schemas.microsoft.com/office/drawing/2014/main" id="{221817BB-0C86-3545-9D3B-8AA32E44A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448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age2image3907072">
            <a:extLst>
              <a:ext uri="{FF2B5EF4-FFF2-40B4-BE49-F238E27FC236}">
                <a16:creationId xmlns:a16="http://schemas.microsoft.com/office/drawing/2014/main" id="{4C47365D-BC9F-F148-9F3A-F8A6E5B80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8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page2image3914944">
            <a:extLst>
              <a:ext uri="{FF2B5EF4-FFF2-40B4-BE49-F238E27FC236}">
                <a16:creationId xmlns:a16="http://schemas.microsoft.com/office/drawing/2014/main" id="{0C890FB2-9603-C34C-976C-027640646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684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age2image3910912">
            <a:extLst>
              <a:ext uri="{FF2B5EF4-FFF2-40B4-BE49-F238E27FC236}">
                <a16:creationId xmlns:a16="http://schemas.microsoft.com/office/drawing/2014/main" id="{40C658F7-B2C2-2F47-A088-20E6B5F37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049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page2image3911680">
            <a:extLst>
              <a:ext uri="{FF2B5EF4-FFF2-40B4-BE49-F238E27FC236}">
                <a16:creationId xmlns:a16="http://schemas.microsoft.com/office/drawing/2014/main" id="{B9361A39-DA38-4948-AA91-36FD2ACB2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448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age2image3812224">
            <a:extLst>
              <a:ext uri="{FF2B5EF4-FFF2-40B4-BE49-F238E27FC236}">
                <a16:creationId xmlns:a16="http://schemas.microsoft.com/office/drawing/2014/main" id="{6441CAD8-A3C3-C44F-A9F6-D30E6815B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8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page2image14270880">
            <a:extLst>
              <a:ext uri="{FF2B5EF4-FFF2-40B4-BE49-F238E27FC236}">
                <a16:creationId xmlns:a16="http://schemas.microsoft.com/office/drawing/2014/main" id="{0592D7D6-9F4E-4445-B849-E9E529BE2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20" y="1392150"/>
            <a:ext cx="2121586" cy="16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n 23" descr="Imagen que contiene tabla&#10;&#10;Descripción generada automáticamente">
            <a:extLst>
              <a:ext uri="{FF2B5EF4-FFF2-40B4-BE49-F238E27FC236}">
                <a16:creationId xmlns:a16="http://schemas.microsoft.com/office/drawing/2014/main" id="{76809FDB-CCC6-A249-A1E1-C287C0B865F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143"/>
          <a:stretch/>
        </p:blipFill>
        <p:spPr>
          <a:xfrm>
            <a:off x="387880" y="359525"/>
            <a:ext cx="786809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8637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13742CD5-A6FB-4D49-A705-16972B6E0C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137" y="561543"/>
            <a:ext cx="2004445" cy="649589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138B13E3-9BC9-264D-B8AC-AB88E9E848A8}"/>
              </a:ext>
            </a:extLst>
          </p:cNvPr>
          <p:cNvSpPr/>
          <p:nvPr/>
        </p:nvSpPr>
        <p:spPr>
          <a:xfrm>
            <a:off x="2594344" y="359525"/>
            <a:ext cx="4068134" cy="1431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600"/>
              </a:lnSpc>
              <a:spcAft>
                <a:spcPts val="910"/>
              </a:spcAft>
            </a:pPr>
            <a:r>
              <a:rPr lang="es-ES" sz="2400" b="1" spc="-35" dirty="0">
                <a:solidFill>
                  <a:srgbClr val="000000"/>
                </a:solidFill>
                <a:latin typeface="Arial" panose="02020603050405020304" pitchFamily="2"/>
              </a:rPr>
              <a:t>Planchas bimetálicas con recubrimiento de carburo de cromo</a:t>
            </a:r>
          </a:p>
        </p:txBody>
      </p:sp>
      <p:pic>
        <p:nvPicPr>
          <p:cNvPr id="6" name="Imagen 5" descr="Imagen que contiene camión, calle, ciudad, competencia de atletismo&#10;&#10;Descripción generada automáticamente">
            <a:extLst>
              <a:ext uri="{FF2B5EF4-FFF2-40B4-BE49-F238E27FC236}">
                <a16:creationId xmlns:a16="http://schemas.microsoft.com/office/drawing/2014/main" id="{F8AD3D95-17CA-494E-81D3-6C601A7BF0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9" r="6145" b="7109"/>
          <a:stretch/>
        </p:blipFill>
        <p:spPr>
          <a:xfrm>
            <a:off x="584790" y="382904"/>
            <a:ext cx="1077358" cy="544944"/>
          </a:xfrm>
          <a:prstGeom prst="rect">
            <a:avLst/>
          </a:prstGeom>
        </p:spPr>
      </p:pic>
      <p:pic>
        <p:nvPicPr>
          <p:cNvPr id="9" name="Imagen 8" descr="Una captura de pantalla de una red social&#10;&#10;Descripción generada automáticamente">
            <a:extLst>
              <a:ext uri="{FF2B5EF4-FFF2-40B4-BE49-F238E27FC236}">
                <a16:creationId xmlns:a16="http://schemas.microsoft.com/office/drawing/2014/main" id="{58A1B92C-0DFE-3246-94CA-E54C9E3C97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14" y="1791455"/>
            <a:ext cx="7697972" cy="4587991"/>
          </a:xfrm>
          <a:prstGeom prst="rect">
            <a:avLst/>
          </a:prstGeom>
        </p:spPr>
      </p:pic>
      <p:pic>
        <p:nvPicPr>
          <p:cNvPr id="7" name="Imagen 6" descr="Imagen que contiene tabla, cama&#10;&#10;Descripción generada automáticamente">
            <a:extLst>
              <a:ext uri="{FF2B5EF4-FFF2-40B4-BE49-F238E27FC236}">
                <a16:creationId xmlns:a16="http://schemas.microsoft.com/office/drawing/2014/main" id="{FF02E044-9F76-0647-BA3F-61B863383B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02" y="1120940"/>
            <a:ext cx="1275734" cy="47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16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13742CD5-A6FB-4D49-A705-16972B6E0C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366" y="307480"/>
            <a:ext cx="2004445" cy="649589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138B13E3-9BC9-264D-B8AC-AB88E9E848A8}"/>
              </a:ext>
            </a:extLst>
          </p:cNvPr>
          <p:cNvSpPr/>
          <p:nvPr/>
        </p:nvSpPr>
        <p:spPr>
          <a:xfrm>
            <a:off x="2035095" y="307480"/>
            <a:ext cx="4546599" cy="1431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600"/>
              </a:lnSpc>
              <a:spcAft>
                <a:spcPts val="910"/>
              </a:spcAft>
            </a:pPr>
            <a:r>
              <a:rPr lang="es-ES" sz="2400" b="1" spc="-35" dirty="0">
                <a:solidFill>
                  <a:srgbClr val="000000"/>
                </a:solidFill>
                <a:latin typeface="Arial" panose="02020603050405020304" pitchFamily="2"/>
              </a:rPr>
              <a:t>Usos de planchas bimetálicas con recubrimiento de carburo de cromo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58FA0FF-05A9-AC49-BFB4-C35E5E48A0A3}"/>
              </a:ext>
            </a:extLst>
          </p:cNvPr>
          <p:cNvSpPr txBox="1"/>
          <p:nvPr/>
        </p:nvSpPr>
        <p:spPr>
          <a:xfrm>
            <a:off x="3095698" y="2280493"/>
            <a:ext cx="29526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dirty="0"/>
              <a:t>Se utiliza el recubrimiento en componentes de equipos de movimiento de tierra, chutes de descarga o sectores donde se tenga un impacto mediano indirecto y alta abrasión</a:t>
            </a:r>
          </a:p>
        </p:txBody>
      </p:sp>
      <p:pic>
        <p:nvPicPr>
          <p:cNvPr id="5" name="Image.jpg">
            <a:extLst>
              <a:ext uri="{FF2B5EF4-FFF2-40B4-BE49-F238E27FC236}">
                <a16:creationId xmlns:a16="http://schemas.microsoft.com/office/drawing/2014/main" id="{C98AEE32-57A4-AE49-B9A4-4EEED2450B45}"/>
              </a:ext>
            </a:extLst>
          </p:cNvPr>
          <p:cNvPicPr/>
          <p:nvPr/>
        </p:nvPicPr>
        <p:blipFill rotWithShape="1">
          <a:blip r:embed="rId3"/>
          <a:srcRect l="60454" t="9685" b="5877"/>
          <a:stretch/>
        </p:blipFill>
        <p:spPr>
          <a:xfrm>
            <a:off x="6388924" y="1858694"/>
            <a:ext cx="2748475" cy="2176125"/>
          </a:xfrm>
          <a:prstGeom prst="rect">
            <a:avLst/>
          </a:prstGeom>
        </p:spPr>
      </p:pic>
      <p:pic>
        <p:nvPicPr>
          <p:cNvPr id="9" name="Image.jpg">
            <a:extLst>
              <a:ext uri="{FF2B5EF4-FFF2-40B4-BE49-F238E27FC236}">
                <a16:creationId xmlns:a16="http://schemas.microsoft.com/office/drawing/2014/main" id="{063C4B9E-158E-8A4B-809B-9808BE41DB9D}"/>
              </a:ext>
            </a:extLst>
          </p:cNvPr>
          <p:cNvPicPr/>
          <p:nvPr/>
        </p:nvPicPr>
        <p:blipFill rotWithShape="1">
          <a:blip r:embed="rId4"/>
          <a:srcRect t="28331" b="7041"/>
          <a:stretch/>
        </p:blipFill>
        <p:spPr>
          <a:xfrm>
            <a:off x="6600" y="1858694"/>
            <a:ext cx="2546595" cy="2176125"/>
          </a:xfrm>
          <a:prstGeom prst="rect">
            <a:avLst/>
          </a:prstGeom>
        </p:spPr>
      </p:pic>
      <p:pic>
        <p:nvPicPr>
          <p:cNvPr id="3" name="Imagen 2" descr="Imagen que contiene exterior, edificio, hombre, tabla&#10;&#10;Descripción generada automáticamente">
            <a:extLst>
              <a:ext uri="{FF2B5EF4-FFF2-40B4-BE49-F238E27FC236}">
                <a16:creationId xmlns:a16="http://schemas.microsoft.com/office/drawing/2014/main" id="{4CF71B02-1E35-B642-AF74-151F0091CD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695" y="4405104"/>
            <a:ext cx="2952604" cy="2325076"/>
          </a:xfrm>
          <a:prstGeom prst="rect">
            <a:avLst/>
          </a:prstGeom>
        </p:spPr>
      </p:pic>
      <p:pic>
        <p:nvPicPr>
          <p:cNvPr id="10" name="Imagen 9" descr="Imagen que contiene camión, calle, ciudad, competencia de atletismo&#10;&#10;Descripción generada automáticamente">
            <a:extLst>
              <a:ext uri="{FF2B5EF4-FFF2-40B4-BE49-F238E27FC236}">
                <a16:creationId xmlns:a16="http://schemas.microsoft.com/office/drawing/2014/main" id="{B35A703B-F1AA-C047-8997-48BD8B0DD8B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9" r="6145" b="7109"/>
          <a:stretch/>
        </p:blipFill>
        <p:spPr>
          <a:xfrm>
            <a:off x="584790" y="307480"/>
            <a:ext cx="1184633" cy="599205"/>
          </a:xfrm>
          <a:prstGeom prst="rect">
            <a:avLst/>
          </a:prstGeom>
        </p:spPr>
      </p:pic>
      <p:pic>
        <p:nvPicPr>
          <p:cNvPr id="11" name="Imagen 10" descr="Imagen que contiene tabla, cama&#10;&#10;Descripción generada automáticamente">
            <a:extLst>
              <a:ext uri="{FF2B5EF4-FFF2-40B4-BE49-F238E27FC236}">
                <a16:creationId xmlns:a16="http://schemas.microsoft.com/office/drawing/2014/main" id="{6B4E5191-69F8-A04F-8467-D423812EB3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366" y="5318260"/>
            <a:ext cx="1611658" cy="60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4472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13742CD5-A6FB-4D49-A705-16972B6E0C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558" y="359525"/>
            <a:ext cx="2163519" cy="701141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138B13E3-9BC9-264D-B8AC-AB88E9E848A8}"/>
              </a:ext>
            </a:extLst>
          </p:cNvPr>
          <p:cNvSpPr/>
          <p:nvPr/>
        </p:nvSpPr>
        <p:spPr>
          <a:xfrm>
            <a:off x="2153678" y="552065"/>
            <a:ext cx="4555880" cy="508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600"/>
              </a:lnSpc>
              <a:spcAft>
                <a:spcPts val="910"/>
              </a:spcAft>
            </a:pPr>
            <a:r>
              <a:rPr lang="es-ES" sz="2400" b="1" spc="-35" dirty="0">
                <a:solidFill>
                  <a:srgbClr val="000000"/>
                </a:solidFill>
                <a:latin typeface="Arial" panose="02020603050405020304" pitchFamily="2"/>
              </a:rPr>
              <a:t>Clientes División Metales</a:t>
            </a:r>
          </a:p>
        </p:txBody>
      </p:sp>
      <p:pic>
        <p:nvPicPr>
          <p:cNvPr id="2050" name="Picture 2" descr="page2image3911872">
            <a:extLst>
              <a:ext uri="{FF2B5EF4-FFF2-40B4-BE49-F238E27FC236}">
                <a16:creationId xmlns:a16="http://schemas.microsoft.com/office/drawing/2014/main" id="{93B94087-7DD5-0049-A4BE-8476E7B16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624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page2image3915328">
            <a:extLst>
              <a:ext uri="{FF2B5EF4-FFF2-40B4-BE49-F238E27FC236}">
                <a16:creationId xmlns:a16="http://schemas.microsoft.com/office/drawing/2014/main" id="{4F9A672B-1236-3A47-93DF-8CCDBE2FC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8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age2image3903424">
            <a:extLst>
              <a:ext uri="{FF2B5EF4-FFF2-40B4-BE49-F238E27FC236}">
                <a16:creationId xmlns:a16="http://schemas.microsoft.com/office/drawing/2014/main" id="{BA68D151-61F5-2A44-B138-F7A4111C6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049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page2image3914752">
            <a:extLst>
              <a:ext uri="{FF2B5EF4-FFF2-40B4-BE49-F238E27FC236}">
                <a16:creationId xmlns:a16="http://schemas.microsoft.com/office/drawing/2014/main" id="{73525344-1B16-1646-98C1-CF49A926D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448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age2image3907072">
            <a:extLst>
              <a:ext uri="{FF2B5EF4-FFF2-40B4-BE49-F238E27FC236}">
                <a16:creationId xmlns:a16="http://schemas.microsoft.com/office/drawing/2014/main" id="{30E9EC3B-5AE5-784A-A5C7-2883477E6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8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page2image3914944">
            <a:extLst>
              <a:ext uri="{FF2B5EF4-FFF2-40B4-BE49-F238E27FC236}">
                <a16:creationId xmlns:a16="http://schemas.microsoft.com/office/drawing/2014/main" id="{55B5845C-68E6-D141-8B1F-BEBB710A6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684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age2image3910912">
            <a:extLst>
              <a:ext uri="{FF2B5EF4-FFF2-40B4-BE49-F238E27FC236}">
                <a16:creationId xmlns:a16="http://schemas.microsoft.com/office/drawing/2014/main" id="{D9C1D83B-D2E9-284C-A3ED-6D2B8DA7B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049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page2image3911680">
            <a:extLst>
              <a:ext uri="{FF2B5EF4-FFF2-40B4-BE49-F238E27FC236}">
                <a16:creationId xmlns:a16="http://schemas.microsoft.com/office/drawing/2014/main" id="{84446AC6-0818-7646-A1F4-F343E4787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448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age2image3812224">
            <a:extLst>
              <a:ext uri="{FF2B5EF4-FFF2-40B4-BE49-F238E27FC236}">
                <a16:creationId xmlns:a16="http://schemas.microsoft.com/office/drawing/2014/main" id="{90231DA3-7467-2040-91D9-84A5C6A40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8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n 17" descr="Imagen que contiene camión, calle, ciudad, competencia de atletismo&#10;&#10;Descripción generada automáticamente">
            <a:extLst>
              <a:ext uri="{FF2B5EF4-FFF2-40B4-BE49-F238E27FC236}">
                <a16:creationId xmlns:a16="http://schemas.microsoft.com/office/drawing/2014/main" id="{56CE9BDE-037D-1940-8628-37EF5608C76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9" r="6145" b="7109"/>
          <a:stretch/>
        </p:blipFill>
        <p:spPr>
          <a:xfrm>
            <a:off x="1334971" y="5860473"/>
            <a:ext cx="1637414" cy="828229"/>
          </a:xfrm>
          <a:prstGeom prst="rect">
            <a:avLst/>
          </a:prstGeom>
        </p:spPr>
      </p:pic>
      <p:pic>
        <p:nvPicPr>
          <p:cNvPr id="19" name="Imagen 18" descr="Imagen que contiene tabla&#10;&#10;Descripción generada automáticamente">
            <a:extLst>
              <a:ext uri="{FF2B5EF4-FFF2-40B4-BE49-F238E27FC236}">
                <a16:creationId xmlns:a16="http://schemas.microsoft.com/office/drawing/2014/main" id="{D1EF55ED-0514-694F-A5B3-1A8A22AB7F3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143"/>
          <a:stretch/>
        </p:blipFill>
        <p:spPr>
          <a:xfrm>
            <a:off x="387880" y="359525"/>
            <a:ext cx="786809" cy="685800"/>
          </a:xfrm>
          <a:prstGeom prst="rect">
            <a:avLst/>
          </a:prstGeom>
        </p:spPr>
      </p:pic>
      <p:pic>
        <p:nvPicPr>
          <p:cNvPr id="5" name="Imagen 4" descr="Imagen que contiene interior&#10;&#10;Descripción generada automáticamente">
            <a:extLst>
              <a:ext uri="{FF2B5EF4-FFF2-40B4-BE49-F238E27FC236}">
                <a16:creationId xmlns:a16="http://schemas.microsoft.com/office/drawing/2014/main" id="{22576C36-46A8-5F48-BAB6-5ED12E16170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3"/>
          <a:stretch/>
        </p:blipFill>
        <p:spPr>
          <a:xfrm>
            <a:off x="5165766" y="4489756"/>
            <a:ext cx="2459302" cy="116334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3369F53-D789-A14E-872D-3BDF9A8D21A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48"/>
          <a:stretch/>
        </p:blipFill>
        <p:spPr>
          <a:xfrm>
            <a:off x="870221" y="1392150"/>
            <a:ext cx="2771607" cy="446555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FE6CBBA-1387-D843-AAD3-B56D2501B78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758" b="534"/>
          <a:stretch/>
        </p:blipFill>
        <p:spPr>
          <a:xfrm>
            <a:off x="5165766" y="1392150"/>
            <a:ext cx="2682761" cy="3085289"/>
          </a:xfrm>
          <a:prstGeom prst="rect">
            <a:avLst/>
          </a:prstGeom>
        </p:spPr>
      </p:pic>
      <p:pic>
        <p:nvPicPr>
          <p:cNvPr id="20" name="Imagen 19" descr="Imagen que contiene tabla, cama&#10;&#10;Descripción generada automáticamente">
            <a:extLst>
              <a:ext uri="{FF2B5EF4-FFF2-40B4-BE49-F238E27FC236}">
                <a16:creationId xmlns:a16="http://schemas.microsoft.com/office/drawing/2014/main" id="{527F8544-D497-A245-9155-95000E8B6B5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508" y="5831012"/>
            <a:ext cx="20701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1510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13742CD5-A6FB-4D49-A705-16972B6E0C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558" y="359525"/>
            <a:ext cx="2163519" cy="701141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138B13E3-9BC9-264D-B8AC-AB88E9E848A8}"/>
              </a:ext>
            </a:extLst>
          </p:cNvPr>
          <p:cNvSpPr/>
          <p:nvPr/>
        </p:nvSpPr>
        <p:spPr>
          <a:xfrm>
            <a:off x="2153678" y="773099"/>
            <a:ext cx="4377751" cy="970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600"/>
              </a:lnSpc>
              <a:spcAft>
                <a:spcPts val="910"/>
              </a:spcAft>
            </a:pPr>
            <a:r>
              <a:rPr lang="es-ES" sz="2400" b="1" spc="-35" dirty="0">
                <a:solidFill>
                  <a:srgbClr val="000000"/>
                </a:solidFill>
                <a:latin typeface="Arial" panose="02020603050405020304" pitchFamily="2"/>
              </a:rPr>
              <a:t>Contratos de Abastecimiento División Metales</a:t>
            </a:r>
          </a:p>
        </p:txBody>
      </p:sp>
      <p:pic>
        <p:nvPicPr>
          <p:cNvPr id="2050" name="Picture 2" descr="page2image3911872">
            <a:extLst>
              <a:ext uri="{FF2B5EF4-FFF2-40B4-BE49-F238E27FC236}">
                <a16:creationId xmlns:a16="http://schemas.microsoft.com/office/drawing/2014/main" id="{93B94087-7DD5-0049-A4BE-8476E7B16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624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page2image3915328">
            <a:extLst>
              <a:ext uri="{FF2B5EF4-FFF2-40B4-BE49-F238E27FC236}">
                <a16:creationId xmlns:a16="http://schemas.microsoft.com/office/drawing/2014/main" id="{4F9A672B-1236-3A47-93DF-8CCDBE2FC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8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age2image3903424">
            <a:extLst>
              <a:ext uri="{FF2B5EF4-FFF2-40B4-BE49-F238E27FC236}">
                <a16:creationId xmlns:a16="http://schemas.microsoft.com/office/drawing/2014/main" id="{BA68D151-61F5-2A44-B138-F7A4111C6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049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page2image3914752">
            <a:extLst>
              <a:ext uri="{FF2B5EF4-FFF2-40B4-BE49-F238E27FC236}">
                <a16:creationId xmlns:a16="http://schemas.microsoft.com/office/drawing/2014/main" id="{73525344-1B16-1646-98C1-CF49A926D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448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age2image3907072">
            <a:extLst>
              <a:ext uri="{FF2B5EF4-FFF2-40B4-BE49-F238E27FC236}">
                <a16:creationId xmlns:a16="http://schemas.microsoft.com/office/drawing/2014/main" id="{30E9EC3B-5AE5-784A-A5C7-2883477E6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8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page2image3914944">
            <a:extLst>
              <a:ext uri="{FF2B5EF4-FFF2-40B4-BE49-F238E27FC236}">
                <a16:creationId xmlns:a16="http://schemas.microsoft.com/office/drawing/2014/main" id="{55B5845C-68E6-D141-8B1F-BEBB710A6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684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age2image3910912">
            <a:extLst>
              <a:ext uri="{FF2B5EF4-FFF2-40B4-BE49-F238E27FC236}">
                <a16:creationId xmlns:a16="http://schemas.microsoft.com/office/drawing/2014/main" id="{D9C1D83B-D2E9-284C-A3ED-6D2B8DA7B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049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page2image3911680">
            <a:extLst>
              <a:ext uri="{FF2B5EF4-FFF2-40B4-BE49-F238E27FC236}">
                <a16:creationId xmlns:a16="http://schemas.microsoft.com/office/drawing/2014/main" id="{84446AC6-0818-7646-A1F4-F343E4787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448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age2image3812224">
            <a:extLst>
              <a:ext uri="{FF2B5EF4-FFF2-40B4-BE49-F238E27FC236}">
                <a16:creationId xmlns:a16="http://schemas.microsoft.com/office/drawing/2014/main" id="{90231DA3-7467-2040-91D9-84A5C6A40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8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n 17" descr="Imagen que contiene camión, calle, ciudad, competencia de atletismo&#10;&#10;Descripción generada automáticamente">
            <a:extLst>
              <a:ext uri="{FF2B5EF4-FFF2-40B4-BE49-F238E27FC236}">
                <a16:creationId xmlns:a16="http://schemas.microsoft.com/office/drawing/2014/main" id="{56CE9BDE-037D-1940-8628-37EF5608C76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9" r="6145" b="7109"/>
          <a:stretch/>
        </p:blipFill>
        <p:spPr>
          <a:xfrm>
            <a:off x="1334971" y="5755072"/>
            <a:ext cx="1637414" cy="828229"/>
          </a:xfrm>
          <a:prstGeom prst="rect">
            <a:avLst/>
          </a:prstGeom>
        </p:spPr>
      </p:pic>
      <p:pic>
        <p:nvPicPr>
          <p:cNvPr id="19" name="Imagen 18" descr="Imagen que contiene tabla&#10;&#10;Descripción generada automáticamente">
            <a:extLst>
              <a:ext uri="{FF2B5EF4-FFF2-40B4-BE49-F238E27FC236}">
                <a16:creationId xmlns:a16="http://schemas.microsoft.com/office/drawing/2014/main" id="{D1EF55ED-0514-694F-A5B3-1A8A22AB7F3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143"/>
          <a:stretch/>
        </p:blipFill>
        <p:spPr>
          <a:xfrm>
            <a:off x="387880" y="359525"/>
            <a:ext cx="786809" cy="6858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6ABA537-9A8E-3144-A32B-14CC9C58192A}"/>
              </a:ext>
            </a:extLst>
          </p:cNvPr>
          <p:cNvSpPr txBox="1"/>
          <p:nvPr/>
        </p:nvSpPr>
        <p:spPr>
          <a:xfrm>
            <a:off x="1981200" y="2159981"/>
            <a:ext cx="476200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400" dirty="0"/>
              <a:t>Compañía Minera Antamina</a:t>
            </a:r>
          </a:p>
          <a:p>
            <a:pPr algn="ctr"/>
            <a:r>
              <a:rPr lang="es-PE" sz="2400" dirty="0"/>
              <a:t>Southern Peru Cooper Corporation</a:t>
            </a:r>
          </a:p>
          <a:p>
            <a:pPr algn="ctr"/>
            <a:r>
              <a:rPr lang="es-PE" sz="2400" dirty="0"/>
              <a:t>Minera Yanacocha</a:t>
            </a:r>
          </a:p>
          <a:p>
            <a:pPr algn="ctr"/>
            <a:r>
              <a:rPr lang="es-PE" sz="2400" dirty="0"/>
              <a:t>Compañía Minera Antapaccay</a:t>
            </a:r>
          </a:p>
          <a:p>
            <a:pPr algn="ctr"/>
            <a:r>
              <a:rPr lang="es-PE" sz="2400" dirty="0"/>
              <a:t>Compañía Minera San Martín </a:t>
            </a:r>
          </a:p>
          <a:p>
            <a:pPr algn="ctr"/>
            <a:r>
              <a:rPr lang="es-PE" sz="2400" dirty="0"/>
              <a:t>Compañía Minera Chinalco</a:t>
            </a:r>
          </a:p>
          <a:p>
            <a:pPr algn="ctr"/>
            <a:r>
              <a:rPr lang="es-PE" sz="2400" dirty="0"/>
              <a:t>Gold Fields La Cima SA</a:t>
            </a:r>
          </a:p>
          <a:p>
            <a:pPr algn="ctr"/>
            <a:r>
              <a:rPr lang="es-PE" sz="2400" dirty="0"/>
              <a:t>UNION DE CONCRETERAS S.A.</a:t>
            </a:r>
          </a:p>
        </p:txBody>
      </p:sp>
      <p:pic>
        <p:nvPicPr>
          <p:cNvPr id="5" name="Imagen 4" descr="Imagen que contiene tabla, cama&#10;&#10;Descripción generada automáticamente">
            <a:extLst>
              <a:ext uri="{FF2B5EF4-FFF2-40B4-BE49-F238E27FC236}">
                <a16:creationId xmlns:a16="http://schemas.microsoft.com/office/drawing/2014/main" id="{5E1180F3-A4E6-844C-AB6B-C93B049FA65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379" y="5808601"/>
            <a:ext cx="20701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9224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13742CD5-A6FB-4D49-A705-16972B6E0C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631" y="680202"/>
            <a:ext cx="2004445" cy="649589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138B13E3-9BC9-264D-B8AC-AB88E9E848A8}"/>
              </a:ext>
            </a:extLst>
          </p:cNvPr>
          <p:cNvSpPr/>
          <p:nvPr/>
        </p:nvSpPr>
        <p:spPr>
          <a:xfrm>
            <a:off x="2537933" y="519863"/>
            <a:ext cx="4068134" cy="970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600"/>
              </a:lnSpc>
              <a:spcAft>
                <a:spcPts val="910"/>
              </a:spcAft>
            </a:pPr>
            <a:r>
              <a:rPr lang="es-ES" sz="2400" b="1" spc="-35" dirty="0">
                <a:solidFill>
                  <a:srgbClr val="000000"/>
                </a:solidFill>
                <a:latin typeface="Arial" panose="02020603050405020304" pitchFamily="2"/>
              </a:rPr>
              <a:t>Acoplamientos tipo Victaulic marca Bruno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58FA0FF-05A9-AC49-BFB4-C35E5E48A0A3}"/>
              </a:ext>
            </a:extLst>
          </p:cNvPr>
          <p:cNvSpPr txBox="1"/>
          <p:nvPr/>
        </p:nvSpPr>
        <p:spPr>
          <a:xfrm>
            <a:off x="2435911" y="2345259"/>
            <a:ext cx="41701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dirty="0"/>
              <a:t>Representantes y distribuidores exclusivos de la marca Bruno para acoplamientos y accesorios rápidos para  tuberías de HDPE y de acero ranurado ó liso para bajas y altas presiones</a:t>
            </a:r>
          </a:p>
        </p:txBody>
      </p:sp>
      <p:pic>
        <p:nvPicPr>
          <p:cNvPr id="2050" name="Picture 2" descr="page2image3911872">
            <a:extLst>
              <a:ext uri="{FF2B5EF4-FFF2-40B4-BE49-F238E27FC236}">
                <a16:creationId xmlns:a16="http://schemas.microsoft.com/office/drawing/2014/main" id="{93B94087-7DD5-0049-A4BE-8476E7B16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624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page2image3915328">
            <a:extLst>
              <a:ext uri="{FF2B5EF4-FFF2-40B4-BE49-F238E27FC236}">
                <a16:creationId xmlns:a16="http://schemas.microsoft.com/office/drawing/2014/main" id="{4F9A672B-1236-3A47-93DF-8CCDBE2FC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8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age2image3903424">
            <a:extLst>
              <a:ext uri="{FF2B5EF4-FFF2-40B4-BE49-F238E27FC236}">
                <a16:creationId xmlns:a16="http://schemas.microsoft.com/office/drawing/2014/main" id="{BA68D151-61F5-2A44-B138-F7A4111C6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049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page2image3914752">
            <a:extLst>
              <a:ext uri="{FF2B5EF4-FFF2-40B4-BE49-F238E27FC236}">
                <a16:creationId xmlns:a16="http://schemas.microsoft.com/office/drawing/2014/main" id="{73525344-1B16-1646-98C1-CF49A926D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448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age2image3907072">
            <a:extLst>
              <a:ext uri="{FF2B5EF4-FFF2-40B4-BE49-F238E27FC236}">
                <a16:creationId xmlns:a16="http://schemas.microsoft.com/office/drawing/2014/main" id="{30E9EC3B-5AE5-784A-A5C7-2883477E6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8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page2image3914944">
            <a:extLst>
              <a:ext uri="{FF2B5EF4-FFF2-40B4-BE49-F238E27FC236}">
                <a16:creationId xmlns:a16="http://schemas.microsoft.com/office/drawing/2014/main" id="{55B5845C-68E6-D141-8B1F-BEBB710A6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684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age2image3910912">
            <a:extLst>
              <a:ext uri="{FF2B5EF4-FFF2-40B4-BE49-F238E27FC236}">
                <a16:creationId xmlns:a16="http://schemas.microsoft.com/office/drawing/2014/main" id="{D9C1D83B-D2E9-284C-A3ED-6D2B8DA7B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049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page2image3911680">
            <a:extLst>
              <a:ext uri="{FF2B5EF4-FFF2-40B4-BE49-F238E27FC236}">
                <a16:creationId xmlns:a16="http://schemas.microsoft.com/office/drawing/2014/main" id="{84446AC6-0818-7646-A1F4-F343E4787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448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age2image3812224">
            <a:extLst>
              <a:ext uri="{FF2B5EF4-FFF2-40B4-BE49-F238E27FC236}">
                <a16:creationId xmlns:a16="http://schemas.microsoft.com/office/drawing/2014/main" id="{90231DA3-7467-2040-91D9-84A5C6A40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8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D274807-DCF0-FB4F-BC7A-19F954CF76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44" y="307480"/>
            <a:ext cx="1744330" cy="1405725"/>
          </a:xfrm>
          <a:prstGeom prst="rect">
            <a:avLst/>
          </a:prstGeom>
        </p:spPr>
      </p:pic>
      <p:pic>
        <p:nvPicPr>
          <p:cNvPr id="15" name="Image.jpg">
            <a:extLst>
              <a:ext uri="{FF2B5EF4-FFF2-40B4-BE49-F238E27FC236}">
                <a16:creationId xmlns:a16="http://schemas.microsoft.com/office/drawing/2014/main" id="{B7BFDA9F-5685-AE46-AFE6-41044DF87017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1001475" y="4401014"/>
            <a:ext cx="6788150" cy="182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0919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B2CBB8E3-E155-0D49-8C21-E315E22DC8E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90856" y="1669312"/>
            <a:ext cx="7362287" cy="4238939"/>
          </a:xfrm>
        </p:spPr>
        <p:txBody>
          <a:bodyPr/>
          <a:lstStyle/>
          <a:p>
            <a:pPr marL="0" indent="0" algn="ctr">
              <a:buNone/>
            </a:pPr>
            <a:r>
              <a:rPr lang="es-PE" sz="3200" b="1" dirty="0"/>
              <a:t>División Sellado de Fluídos </a:t>
            </a:r>
          </a:p>
          <a:p>
            <a:pPr marL="0" indent="0" algn="ctr">
              <a:buNone/>
            </a:pPr>
            <a:endParaRPr lang="es-PE" sz="3200" b="1" dirty="0"/>
          </a:p>
          <a:p>
            <a:pPr marL="0" indent="0" algn="ctr">
              <a:buNone/>
            </a:pPr>
            <a:r>
              <a:rPr lang="es-PE" sz="2400" b="1" dirty="0"/>
              <a:t>Representantes y distribuidores exclusivos de la marca Chesterton con los siguientes productos:</a:t>
            </a:r>
          </a:p>
          <a:p>
            <a:endParaRPr lang="es-PE" dirty="0"/>
          </a:p>
          <a:p>
            <a:r>
              <a:rPr lang="es-PE" sz="2400" dirty="0"/>
              <a:t>Sellos Mecánicos</a:t>
            </a:r>
          </a:p>
          <a:p>
            <a:r>
              <a:rPr lang="es-PE" sz="2400" dirty="0"/>
              <a:t>Empaquetaduras</a:t>
            </a:r>
          </a:p>
          <a:p>
            <a:r>
              <a:rPr lang="es-PE" sz="2400" dirty="0"/>
              <a:t>Sellos Hidráulicos y neumáticos</a:t>
            </a:r>
          </a:p>
          <a:p>
            <a:pPr marL="0" indent="0" algn="ctr">
              <a:buNone/>
            </a:pPr>
            <a:endParaRPr lang="es-PE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FB42E5A-0D51-3A42-AD17-3D1952ECB5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409" y="251932"/>
            <a:ext cx="2005136" cy="649813"/>
          </a:xfrm>
          <a:prstGeom prst="rect">
            <a:avLst/>
          </a:prstGeom>
        </p:spPr>
      </p:pic>
      <p:pic>
        <p:nvPicPr>
          <p:cNvPr id="6" name="Imagen 5" descr="Imagen que contiene alimentos&#10;&#10;Descripción generada automáticamente">
            <a:extLst>
              <a:ext uri="{FF2B5EF4-FFF2-40B4-BE49-F238E27FC236}">
                <a16:creationId xmlns:a16="http://schemas.microsoft.com/office/drawing/2014/main" id="{6960988A-3298-8F44-B9AF-46B9941C72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55" y="249587"/>
            <a:ext cx="2908903" cy="63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045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.jpg"/>
          <p:cNvPicPr/>
          <p:nvPr/>
        </p:nvPicPr>
        <p:blipFill rotWithShape="1">
          <a:blip r:embed="rId2"/>
          <a:srcRect t="52467"/>
          <a:stretch/>
        </p:blipFill>
        <p:spPr>
          <a:xfrm>
            <a:off x="130629" y="3230088"/>
            <a:ext cx="8705215" cy="3259776"/>
          </a:xfrm>
          <a:prstGeom prst="rect">
            <a:avLst/>
          </a:prstGeom>
        </p:spPr>
      </p:pic>
      <p:sp>
        <p:nvSpPr>
          <p:cNvPr id="15" name="Marcador de texto 14"/>
          <p:cNvSpPr>
            <a:spLocks noGrp="1"/>
          </p:cNvSpPr>
          <p:nvPr>
            <p:ph type="body" idx="10"/>
          </p:nvPr>
        </p:nvSpPr>
        <p:spPr>
          <a:xfrm>
            <a:off x="-807522" y="1282396"/>
            <a:ext cx="9357756" cy="2146604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905" rIns="0" bIns="0" anchor="t"/>
          <a:lstStyle/>
          <a:p>
            <a:pPr marL="3657600" lvl="8" indent="0">
              <a:lnSpc>
                <a:spcPts val="2200"/>
              </a:lnSpc>
              <a:buNone/>
            </a:pPr>
            <a:r>
              <a:rPr lang="es-ES" sz="1600" b="1" spc="-45" dirty="0">
                <a:solidFill>
                  <a:srgbClr val="000000"/>
                </a:solidFill>
                <a:latin typeface="Arial" panose="02020603050405020304" pitchFamily="2"/>
              </a:rPr>
              <a:t>Inicio de Operaciones: </a:t>
            </a:r>
            <a:r>
              <a:rPr lang="es-ES" sz="1600" spc="-45" dirty="0">
                <a:solidFill>
                  <a:srgbClr val="000000"/>
                </a:solidFill>
                <a:latin typeface="Arial" panose="02020603050405020304" pitchFamily="2"/>
              </a:rPr>
              <a:t>Marzo 1, 1991 </a:t>
            </a:r>
            <a:br>
              <a:rPr sz="1600" dirty="0"/>
            </a:br>
            <a:r>
              <a:rPr lang="es-ES" sz="1600" b="1" spc="-45" dirty="0">
                <a:solidFill>
                  <a:srgbClr val="000000"/>
                </a:solidFill>
                <a:latin typeface="Arial" panose="02020603050405020304" pitchFamily="2"/>
              </a:rPr>
              <a:t>Ubicación: </a:t>
            </a:r>
            <a:r>
              <a:rPr lang="es-ES" sz="1600" spc="-45" dirty="0">
                <a:solidFill>
                  <a:srgbClr val="000000"/>
                </a:solidFill>
                <a:latin typeface="Arial" panose="02020603050405020304" pitchFamily="2"/>
              </a:rPr>
              <a:t>Av. Materiales 2915 Lima 1 </a:t>
            </a:r>
            <a:br>
              <a:rPr sz="1600" dirty="0"/>
            </a:br>
            <a:r>
              <a:rPr lang="es-ES" sz="1600" b="1" spc="-45" dirty="0">
                <a:solidFill>
                  <a:srgbClr val="000000"/>
                </a:solidFill>
                <a:latin typeface="Arial" panose="02020603050405020304" pitchFamily="2"/>
              </a:rPr>
              <a:t>Infraestructura: </a:t>
            </a:r>
            <a:r>
              <a:rPr lang="es-ES" sz="1600" spc="-45" dirty="0">
                <a:solidFill>
                  <a:srgbClr val="000000"/>
                </a:solidFill>
                <a:latin typeface="Arial" panose="02020603050405020304" pitchFamily="2"/>
              </a:rPr>
              <a:t>9,500 m2 entre Oficinas, Almacenes y Talleres                    </a:t>
            </a:r>
          </a:p>
          <a:p>
            <a:pPr marL="3657600" lvl="8" indent="0">
              <a:lnSpc>
                <a:spcPts val="2200"/>
              </a:lnSpc>
              <a:buNone/>
            </a:pPr>
            <a:r>
              <a:rPr lang="es-ES" sz="1600" b="1" spc="-45" dirty="0">
                <a:solidFill>
                  <a:srgbClr val="000000"/>
                </a:solidFill>
                <a:latin typeface="Arial" panose="02020603050405020304" pitchFamily="2"/>
              </a:rPr>
              <a:t>Personal: </a:t>
            </a:r>
            <a:r>
              <a:rPr lang="es-ES" sz="1600" spc="-45" dirty="0">
                <a:solidFill>
                  <a:srgbClr val="000000"/>
                </a:solidFill>
                <a:latin typeface="Arial" panose="02020603050405020304" pitchFamily="2"/>
              </a:rPr>
              <a:t>550 Trabajadores </a:t>
            </a:r>
            <a:br>
              <a:rPr lang="es-ES" sz="1600" dirty="0"/>
            </a:br>
            <a:r>
              <a:rPr lang="es-ES" sz="1600" b="1" spc="-45" dirty="0">
                <a:solidFill>
                  <a:srgbClr val="000000"/>
                </a:solidFill>
                <a:latin typeface="Arial" panose="02020603050405020304" pitchFamily="2"/>
              </a:rPr>
              <a:t>Oficinas de enlace:  </a:t>
            </a:r>
            <a:r>
              <a:rPr lang="es-ES" sz="1600" spc="-45" dirty="0">
                <a:solidFill>
                  <a:srgbClr val="000000"/>
                </a:solidFill>
                <a:latin typeface="Arial" panose="02020603050405020304" pitchFamily="2"/>
              </a:rPr>
              <a:t>Arequipa, Piura, Ilo. </a:t>
            </a:r>
            <a:br>
              <a:rPr lang="es-ES" sz="1600" dirty="0"/>
            </a:br>
            <a:r>
              <a:rPr lang="es-ES" sz="1600" b="1" spc="-45" dirty="0">
                <a:solidFill>
                  <a:srgbClr val="000000"/>
                </a:solidFill>
                <a:latin typeface="Arial" panose="02020603050405020304" pitchFamily="2"/>
              </a:rPr>
              <a:t>Almacenes autorizados: </a:t>
            </a:r>
            <a:r>
              <a:rPr lang="es-ES" sz="1600" spc="-45" dirty="0">
                <a:solidFill>
                  <a:srgbClr val="000000"/>
                </a:solidFill>
                <a:latin typeface="Arial" panose="02020603050405020304" pitchFamily="2"/>
              </a:rPr>
              <a:t>Southern Perú, Antapaccay, Antamina y Las Bambas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09D2F69-A766-0A49-8C52-12A1398D0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644" y="310546"/>
            <a:ext cx="2743200" cy="889000"/>
          </a:xfrm>
          <a:prstGeom prst="rect">
            <a:avLst/>
          </a:prstGeom>
        </p:spPr>
      </p:pic>
      <p:pic>
        <p:nvPicPr>
          <p:cNvPr id="5" name="Image.jpg">
            <a:extLst>
              <a:ext uri="{FF2B5EF4-FFF2-40B4-BE49-F238E27FC236}">
                <a16:creationId xmlns:a16="http://schemas.microsoft.com/office/drawing/2014/main" id="{E22A3D47-644C-FC49-BC25-BF9D473D9634}"/>
              </a:ext>
            </a:extLst>
          </p:cNvPr>
          <p:cNvPicPr/>
          <p:nvPr/>
        </p:nvPicPr>
        <p:blipFill rotWithShape="1">
          <a:blip r:embed="rId2"/>
          <a:srcRect l="36552" t="2771" r="35612" b="73040"/>
          <a:stretch/>
        </p:blipFill>
        <p:spPr>
          <a:xfrm>
            <a:off x="308155" y="190004"/>
            <a:ext cx="2423169" cy="165893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B2CBB8E3-E155-0D49-8C21-E315E22DC8E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272553" y="2683259"/>
            <a:ext cx="4598893" cy="1237521"/>
          </a:xfrm>
        </p:spPr>
        <p:txBody>
          <a:bodyPr/>
          <a:lstStyle/>
          <a:p>
            <a:pPr marL="0" indent="0" algn="ctr">
              <a:buNone/>
            </a:pPr>
            <a:r>
              <a:rPr lang="es-PE" dirty="0"/>
              <a:t>Sellos mecánicos con resortes o cartuchos para  evitar la fuga de fluidos en las bombas</a:t>
            </a:r>
          </a:p>
          <a:p>
            <a:pPr marL="0" indent="0">
              <a:buNone/>
            </a:pPr>
            <a:endParaRPr lang="es-PE" b="1" dirty="0"/>
          </a:p>
          <a:p>
            <a:pPr marL="0" indent="0">
              <a:buNone/>
            </a:pPr>
            <a:endParaRPr lang="es-PE" b="1" dirty="0"/>
          </a:p>
          <a:p>
            <a:pPr marL="0" indent="0" algn="ctr">
              <a:buNone/>
            </a:pPr>
            <a:endParaRPr lang="es-PE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FB42E5A-0D51-3A42-AD17-3D1952ECB5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409" y="251932"/>
            <a:ext cx="2005136" cy="649813"/>
          </a:xfrm>
          <a:prstGeom prst="rect">
            <a:avLst/>
          </a:prstGeom>
        </p:spPr>
      </p:pic>
      <p:pic>
        <p:nvPicPr>
          <p:cNvPr id="6" name="Imagen 5" descr="Imagen que contiene alimentos&#10;&#10;Descripción generada automáticamente">
            <a:extLst>
              <a:ext uri="{FF2B5EF4-FFF2-40B4-BE49-F238E27FC236}">
                <a16:creationId xmlns:a16="http://schemas.microsoft.com/office/drawing/2014/main" id="{6960988A-3298-8F44-B9AF-46B9941C72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55" y="249587"/>
            <a:ext cx="2908903" cy="637721"/>
          </a:xfrm>
          <a:prstGeom prst="rect">
            <a:avLst/>
          </a:prstGeom>
        </p:spPr>
      </p:pic>
      <p:sp>
        <p:nvSpPr>
          <p:cNvPr id="5" name="Marcador de texto 1">
            <a:extLst>
              <a:ext uri="{FF2B5EF4-FFF2-40B4-BE49-F238E27FC236}">
                <a16:creationId xmlns:a16="http://schemas.microsoft.com/office/drawing/2014/main" id="{D6FFBDBE-9BA3-4646-8B32-33DD9276B1EA}"/>
              </a:ext>
            </a:extLst>
          </p:cNvPr>
          <p:cNvSpPr txBox="1">
            <a:spLocks/>
          </p:cNvSpPr>
          <p:nvPr/>
        </p:nvSpPr>
        <p:spPr>
          <a:xfrm>
            <a:off x="2642190" y="1472353"/>
            <a:ext cx="3859619" cy="473149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905" rIns="0" bIns="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PE" b="1" dirty="0"/>
              <a:t>SELLOS MECÁNICOS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PE" b="1" dirty="0"/>
          </a:p>
          <a:p>
            <a:pPr marL="0" indent="0">
              <a:buFont typeface="Arial" panose="020B0604020202020204" pitchFamily="34" charset="0"/>
              <a:buNone/>
            </a:pPr>
            <a:endParaRPr lang="es-PE" b="1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s-PE" dirty="0"/>
          </a:p>
        </p:txBody>
      </p:sp>
      <p:pic>
        <p:nvPicPr>
          <p:cNvPr id="7" name="Imagen 6" descr="Imagen que contiene motor, hidrante&#10;&#10;Descripción generada automáticamente">
            <a:extLst>
              <a:ext uri="{FF2B5EF4-FFF2-40B4-BE49-F238E27FC236}">
                <a16:creationId xmlns:a16="http://schemas.microsoft.com/office/drawing/2014/main" id="{21131540-0CC3-D945-969D-B54A998DAB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55"/>
          <a:stretch/>
        </p:blipFill>
        <p:spPr>
          <a:xfrm>
            <a:off x="4078788" y="4979875"/>
            <a:ext cx="1028700" cy="1092200"/>
          </a:xfrm>
          <a:prstGeom prst="rect">
            <a:avLst/>
          </a:prstGeom>
        </p:spPr>
      </p:pic>
      <p:pic>
        <p:nvPicPr>
          <p:cNvPr id="8" name="Imagen 7" descr="Imagen que contiene cámara&#10;&#10;Descripción generada automáticamente">
            <a:extLst>
              <a:ext uri="{FF2B5EF4-FFF2-40B4-BE49-F238E27FC236}">
                <a16:creationId xmlns:a16="http://schemas.microsoft.com/office/drawing/2014/main" id="{C87F3755-C42B-9E4E-B6FE-BD8E27E693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673" y="5081475"/>
            <a:ext cx="1028700" cy="9906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6767AED-BBFB-1741-A117-D5430EA935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03" y="4929959"/>
            <a:ext cx="1143000" cy="11049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242C936-E19C-BF48-8580-3EB94502C5A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91"/>
          <a:stretch/>
        </p:blipFill>
        <p:spPr>
          <a:xfrm>
            <a:off x="7468673" y="2863850"/>
            <a:ext cx="927100" cy="1056930"/>
          </a:xfrm>
          <a:prstGeom prst="rect">
            <a:avLst/>
          </a:prstGeom>
        </p:spPr>
      </p:pic>
      <p:pic>
        <p:nvPicPr>
          <p:cNvPr id="14" name="Imagen 13" descr="Imagen que contiene motor&#10;&#10;Descripción generada automáticamente">
            <a:extLst>
              <a:ext uri="{FF2B5EF4-FFF2-40B4-BE49-F238E27FC236}">
                <a16:creationId xmlns:a16="http://schemas.microsoft.com/office/drawing/2014/main" id="{749522E7-ABE3-464D-AE9A-89576E8D3D3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2" r="3226"/>
          <a:stretch/>
        </p:blipFill>
        <p:spPr>
          <a:xfrm>
            <a:off x="600003" y="2743219"/>
            <a:ext cx="1032060" cy="1117600"/>
          </a:xfrm>
          <a:prstGeom prst="rect">
            <a:avLst/>
          </a:prstGeom>
        </p:spPr>
      </p:pic>
      <p:pic>
        <p:nvPicPr>
          <p:cNvPr id="16" name="Imagen 15" descr="Imagen que contiene motor&#10;&#10;Descripción generada automáticamente">
            <a:extLst>
              <a:ext uri="{FF2B5EF4-FFF2-40B4-BE49-F238E27FC236}">
                <a16:creationId xmlns:a16="http://schemas.microsoft.com/office/drawing/2014/main" id="{A9B12EC6-8C9C-C04C-A1BF-265E15673C8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8" t="6522"/>
          <a:stretch/>
        </p:blipFill>
        <p:spPr>
          <a:xfrm>
            <a:off x="7332927" y="1236183"/>
            <a:ext cx="927100" cy="109220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F83966E5-5273-5442-8824-B52C8AC2D6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03" y="1162827"/>
            <a:ext cx="12065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1716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B2CBB8E3-E155-0D49-8C21-E315E22DC8E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243469" y="2812311"/>
            <a:ext cx="4486940" cy="1233378"/>
          </a:xfrm>
        </p:spPr>
        <p:txBody>
          <a:bodyPr/>
          <a:lstStyle/>
          <a:p>
            <a:pPr marL="0" indent="0" algn="ctr">
              <a:buNone/>
            </a:pPr>
            <a:r>
              <a:rPr lang="es-PE" dirty="0"/>
              <a:t>Empaquetaduras planas o en cordón para control de fuga de fluidos en bombas y bridas </a:t>
            </a:r>
          </a:p>
          <a:p>
            <a:pPr marL="0" indent="0">
              <a:buNone/>
            </a:pPr>
            <a:endParaRPr lang="es-PE" b="1" dirty="0"/>
          </a:p>
          <a:p>
            <a:pPr marL="0" indent="0">
              <a:buNone/>
            </a:pPr>
            <a:endParaRPr lang="es-PE" b="1" dirty="0"/>
          </a:p>
          <a:p>
            <a:pPr marL="0" indent="0" algn="ctr">
              <a:buNone/>
            </a:pPr>
            <a:endParaRPr lang="es-PE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FB42E5A-0D51-3A42-AD17-3D1952ECB5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409" y="251932"/>
            <a:ext cx="2005136" cy="649813"/>
          </a:xfrm>
          <a:prstGeom prst="rect">
            <a:avLst/>
          </a:prstGeom>
        </p:spPr>
      </p:pic>
      <p:pic>
        <p:nvPicPr>
          <p:cNvPr id="6" name="Imagen 5" descr="Imagen que contiene alimentos&#10;&#10;Descripción generada automáticamente">
            <a:extLst>
              <a:ext uri="{FF2B5EF4-FFF2-40B4-BE49-F238E27FC236}">
                <a16:creationId xmlns:a16="http://schemas.microsoft.com/office/drawing/2014/main" id="{6960988A-3298-8F44-B9AF-46B9941C72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55" y="249587"/>
            <a:ext cx="2908903" cy="637721"/>
          </a:xfrm>
          <a:prstGeom prst="rect">
            <a:avLst/>
          </a:prstGeom>
        </p:spPr>
      </p:pic>
      <p:sp>
        <p:nvSpPr>
          <p:cNvPr id="5" name="Marcador de texto 1">
            <a:extLst>
              <a:ext uri="{FF2B5EF4-FFF2-40B4-BE49-F238E27FC236}">
                <a16:creationId xmlns:a16="http://schemas.microsoft.com/office/drawing/2014/main" id="{CCA2A6C9-E050-F143-8C73-B5BCDFA52C2F}"/>
              </a:ext>
            </a:extLst>
          </p:cNvPr>
          <p:cNvSpPr txBox="1">
            <a:spLocks/>
          </p:cNvSpPr>
          <p:nvPr/>
        </p:nvSpPr>
        <p:spPr>
          <a:xfrm>
            <a:off x="2915528" y="1492732"/>
            <a:ext cx="2908904" cy="44302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905" rIns="0" bIns="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PE" sz="3200" b="1" dirty="0"/>
              <a:t>Empaquetaduras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PE" b="1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s-PE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1036C0D-BFE0-6F43-9D90-32C4F7BC9C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4" t="2767" r="9452" b="40823"/>
          <a:stretch/>
        </p:blipFill>
        <p:spPr>
          <a:xfrm>
            <a:off x="7113181" y="2360427"/>
            <a:ext cx="1452244" cy="1339702"/>
          </a:xfrm>
          <a:prstGeom prst="rect">
            <a:avLst/>
          </a:prstGeom>
        </p:spPr>
      </p:pic>
      <p:pic>
        <p:nvPicPr>
          <p:cNvPr id="10" name="Picture 1078" descr="C:\Temp\1727Pict.bmp">
            <a:extLst>
              <a:ext uri="{FF2B5EF4-FFF2-40B4-BE49-F238E27FC236}">
                <a16:creationId xmlns:a16="http://schemas.microsoft.com/office/drawing/2014/main" id="{9C9513BD-E6FF-B244-A424-52B87CB1E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566" y="4922243"/>
            <a:ext cx="2303720" cy="119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D43E1ED-CCB6-FD47-A248-8C4E3247C6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530" y="4577234"/>
            <a:ext cx="1962905" cy="1886991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C9C1DBDC-C733-5F48-85D5-8E4B96CB21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455" y="2133825"/>
            <a:ext cx="1737379" cy="111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1009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B2CBB8E3-E155-0D49-8C21-E315E22DC8E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257076" y="3211032"/>
            <a:ext cx="4629847" cy="1222744"/>
          </a:xfrm>
        </p:spPr>
        <p:txBody>
          <a:bodyPr/>
          <a:lstStyle/>
          <a:p>
            <a:pPr marL="0" indent="0" algn="ctr">
              <a:buNone/>
            </a:pPr>
            <a:r>
              <a:rPr lang="es-PE" dirty="0"/>
              <a:t>Sellos hidráulicos y neumáticos para evitar fuga de fluidos en cilindros hidraulicos</a:t>
            </a:r>
          </a:p>
          <a:p>
            <a:pPr marL="0" indent="0">
              <a:buNone/>
            </a:pPr>
            <a:endParaRPr lang="es-PE" b="1" dirty="0"/>
          </a:p>
          <a:p>
            <a:pPr marL="0" indent="0" algn="ctr">
              <a:buNone/>
            </a:pPr>
            <a:endParaRPr lang="es-PE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FB42E5A-0D51-3A42-AD17-3D1952ECB5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409" y="251932"/>
            <a:ext cx="2005136" cy="649813"/>
          </a:xfrm>
          <a:prstGeom prst="rect">
            <a:avLst/>
          </a:prstGeom>
        </p:spPr>
      </p:pic>
      <p:pic>
        <p:nvPicPr>
          <p:cNvPr id="6" name="Imagen 5" descr="Imagen que contiene alimentos&#10;&#10;Descripción generada automáticamente">
            <a:extLst>
              <a:ext uri="{FF2B5EF4-FFF2-40B4-BE49-F238E27FC236}">
                <a16:creationId xmlns:a16="http://schemas.microsoft.com/office/drawing/2014/main" id="{6960988A-3298-8F44-B9AF-46B9941C72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55" y="249587"/>
            <a:ext cx="2908903" cy="637721"/>
          </a:xfrm>
          <a:prstGeom prst="rect">
            <a:avLst/>
          </a:prstGeom>
        </p:spPr>
      </p:pic>
      <p:sp>
        <p:nvSpPr>
          <p:cNvPr id="5" name="Marcador de texto 1">
            <a:extLst>
              <a:ext uri="{FF2B5EF4-FFF2-40B4-BE49-F238E27FC236}">
                <a16:creationId xmlns:a16="http://schemas.microsoft.com/office/drawing/2014/main" id="{16D8D7A9-461D-1B48-8E04-931E71565CB8}"/>
              </a:ext>
            </a:extLst>
          </p:cNvPr>
          <p:cNvSpPr txBox="1">
            <a:spLocks/>
          </p:cNvSpPr>
          <p:nvPr/>
        </p:nvSpPr>
        <p:spPr>
          <a:xfrm>
            <a:off x="1951074" y="1650948"/>
            <a:ext cx="5241852" cy="391003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905" rIns="0" bIns="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PE" sz="3200" b="1" dirty="0"/>
              <a:t>Sellos hidráulicos y neumáticos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PE" b="1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s-PE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062" y="2439252"/>
            <a:ext cx="1571844" cy="102884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1255" y="2359382"/>
            <a:ext cx="1533739" cy="113363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1255" y="3943170"/>
            <a:ext cx="1514686" cy="98121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062" y="3871974"/>
            <a:ext cx="1514686" cy="88594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91255" y="5399456"/>
            <a:ext cx="1514686" cy="952633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0588" y="5399456"/>
            <a:ext cx="1505160" cy="76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5354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FB42E5A-0D51-3A42-AD17-3D1952ECB5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409" y="251932"/>
            <a:ext cx="2005136" cy="649813"/>
          </a:xfrm>
          <a:prstGeom prst="rect">
            <a:avLst/>
          </a:prstGeom>
        </p:spPr>
      </p:pic>
      <p:pic>
        <p:nvPicPr>
          <p:cNvPr id="6" name="Imagen 5" descr="Imagen que contiene alimentos&#10;&#10;Descripción generada automáticamente">
            <a:extLst>
              <a:ext uri="{FF2B5EF4-FFF2-40B4-BE49-F238E27FC236}">
                <a16:creationId xmlns:a16="http://schemas.microsoft.com/office/drawing/2014/main" id="{6960988A-3298-8F44-B9AF-46B9941C72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55" y="249587"/>
            <a:ext cx="2908903" cy="637721"/>
          </a:xfrm>
          <a:prstGeom prst="rect">
            <a:avLst/>
          </a:prstGeom>
        </p:spPr>
      </p:pic>
      <p:sp>
        <p:nvSpPr>
          <p:cNvPr id="5" name="Marcador de texto 1">
            <a:extLst>
              <a:ext uri="{FF2B5EF4-FFF2-40B4-BE49-F238E27FC236}">
                <a16:creationId xmlns:a16="http://schemas.microsoft.com/office/drawing/2014/main" id="{16D8D7A9-461D-1B48-8E04-931E71565CB8}"/>
              </a:ext>
            </a:extLst>
          </p:cNvPr>
          <p:cNvSpPr txBox="1">
            <a:spLocks/>
          </p:cNvSpPr>
          <p:nvPr/>
        </p:nvSpPr>
        <p:spPr>
          <a:xfrm>
            <a:off x="1149814" y="1247283"/>
            <a:ext cx="6959140" cy="647436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905" rIns="0" bIns="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PE" sz="3200" b="1" dirty="0">
                <a:latin typeface="Arial Black" panose="020B0A04020102020204" pitchFamily="34" charset="0"/>
              </a:rPr>
              <a:t>PRINCIPALES CLIENTES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s-PE" b="1" dirty="0">
              <a:latin typeface="Arial Black" panose="020B0A040201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s-PE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92"/>
          <a:stretch/>
        </p:blipFill>
        <p:spPr>
          <a:xfrm>
            <a:off x="1889382" y="1821832"/>
            <a:ext cx="1196718" cy="103645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2" t="2722" r="20586" b="1181"/>
          <a:stretch/>
        </p:blipFill>
        <p:spPr>
          <a:xfrm>
            <a:off x="293676" y="1894331"/>
            <a:ext cx="1567404" cy="111957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157" y="1968673"/>
            <a:ext cx="1289905" cy="87698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9" t="27458" r="10381" b="31907"/>
          <a:stretch/>
        </p:blipFill>
        <p:spPr>
          <a:xfrm>
            <a:off x="3215157" y="2136765"/>
            <a:ext cx="1394943" cy="72152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98" y="3671726"/>
            <a:ext cx="1800829" cy="35271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119" y="1910244"/>
            <a:ext cx="1728091" cy="1080057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0" t="15604" r="18000" b="12747"/>
          <a:stretch/>
        </p:blipFill>
        <p:spPr>
          <a:xfrm>
            <a:off x="3378048" y="3079445"/>
            <a:ext cx="1018836" cy="1053457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2" t="20945" r="8690" b="24473"/>
          <a:stretch/>
        </p:blipFill>
        <p:spPr>
          <a:xfrm>
            <a:off x="4739157" y="3134460"/>
            <a:ext cx="1988457" cy="94342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349" y="3001891"/>
            <a:ext cx="1866041" cy="1158909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57" y="4682262"/>
            <a:ext cx="1860830" cy="507499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7" b="6824"/>
          <a:stretch/>
        </p:blipFill>
        <p:spPr>
          <a:xfrm>
            <a:off x="2186786" y="3052370"/>
            <a:ext cx="1020126" cy="1275158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57" y="5619405"/>
            <a:ext cx="2042992" cy="1064195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490" y="4483216"/>
            <a:ext cx="1517803" cy="849969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867" y="4420633"/>
            <a:ext cx="1100508" cy="975134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619" y="5642448"/>
            <a:ext cx="1787448" cy="1031845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5" t="9648" r="18081" b="15536"/>
          <a:stretch/>
        </p:blipFill>
        <p:spPr>
          <a:xfrm>
            <a:off x="7422772" y="4362062"/>
            <a:ext cx="1372363" cy="1029078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701" b="12655"/>
          <a:stretch/>
        </p:blipFill>
        <p:spPr>
          <a:xfrm>
            <a:off x="7829700" y="1767185"/>
            <a:ext cx="1271381" cy="1091908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570" y="4449601"/>
            <a:ext cx="1117623" cy="915762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766" y="5828690"/>
            <a:ext cx="2028369" cy="659359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856" y="5599727"/>
            <a:ext cx="2186292" cy="100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2273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B2CBB8E3-E155-0D49-8C21-E315E22DC8E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1942719" y="2493818"/>
            <a:ext cx="5336855" cy="2630107"/>
          </a:xfrm>
        </p:spPr>
        <p:txBody>
          <a:bodyPr/>
          <a:lstStyle/>
          <a:p>
            <a:pPr marL="0" indent="0">
              <a:buNone/>
            </a:pPr>
            <a:r>
              <a:rPr lang="es-PE" b="1" dirty="0"/>
              <a:t>US ITEM S.A. </a:t>
            </a:r>
            <a:r>
              <a:rPr lang="es-PE" dirty="0"/>
              <a:t>desde el año 2013 mantiene Contratos de Coldadura y Barrenado con la gran minería para mantenimiento preventivo en talleres y Overhaul para componentes mayores de movimiento de mineral y desmonte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FB42E5A-0D51-3A42-AD17-3D1952ECB5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409" y="251932"/>
            <a:ext cx="2005136" cy="649813"/>
          </a:xfrm>
          <a:prstGeom prst="rect">
            <a:avLst/>
          </a:prstGeom>
        </p:spPr>
      </p:pic>
      <p:sp>
        <p:nvSpPr>
          <p:cNvPr id="5" name="Marcador de texto 1">
            <a:extLst>
              <a:ext uri="{FF2B5EF4-FFF2-40B4-BE49-F238E27FC236}">
                <a16:creationId xmlns:a16="http://schemas.microsoft.com/office/drawing/2014/main" id="{16D8D7A9-461D-1B48-8E04-931E71565CB8}"/>
              </a:ext>
            </a:extLst>
          </p:cNvPr>
          <p:cNvSpPr txBox="1">
            <a:spLocks/>
          </p:cNvSpPr>
          <p:nvPr/>
        </p:nvSpPr>
        <p:spPr>
          <a:xfrm>
            <a:off x="2390462" y="901745"/>
            <a:ext cx="3487824" cy="9389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905" rIns="0" bIns="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PE" b="1" dirty="0"/>
              <a:t>Servicios de Soldadura y Barrenado en Mina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6022929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B2CBB8E3-E155-0D49-8C21-E315E22DC8E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1698879" y="2292096"/>
            <a:ext cx="5445633" cy="3148821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s-PE" sz="2400" dirty="0"/>
              <a:t>Contamos con los siguientes Contratos de Soldadura y Barrenado con la Gran Minería:</a:t>
            </a:r>
          </a:p>
          <a:p>
            <a:pPr>
              <a:lnSpc>
                <a:spcPct val="100000"/>
              </a:lnSpc>
            </a:pPr>
            <a:r>
              <a:rPr lang="es-PE" sz="2400" dirty="0"/>
              <a:t>Cia Minera Antamina desde el año 2013</a:t>
            </a:r>
          </a:p>
          <a:p>
            <a:pPr>
              <a:lnSpc>
                <a:spcPct val="100000"/>
              </a:lnSpc>
            </a:pPr>
            <a:r>
              <a:rPr lang="es-PE" sz="2400" dirty="0"/>
              <a:t>Minera Las Bambas desde el 2018</a:t>
            </a:r>
          </a:p>
          <a:p>
            <a:pPr>
              <a:lnSpc>
                <a:spcPct val="100000"/>
              </a:lnSpc>
            </a:pPr>
            <a:r>
              <a:rPr lang="es-PE" sz="2400" dirty="0"/>
              <a:t>Mina Cuajone SPCC desde el 2018</a:t>
            </a:r>
          </a:p>
          <a:p>
            <a:pPr>
              <a:lnSpc>
                <a:spcPct val="100000"/>
              </a:lnSpc>
            </a:pPr>
            <a:r>
              <a:rPr lang="es-PE" sz="2400" dirty="0"/>
              <a:t>Mina Toquepala SPCC desde el 2018</a:t>
            </a:r>
          </a:p>
          <a:p>
            <a:pPr>
              <a:lnSpc>
                <a:spcPct val="100000"/>
              </a:lnSpc>
            </a:pPr>
            <a:r>
              <a:rPr lang="es-PE" sz="2400" dirty="0"/>
              <a:t>Cia Minera Antapaccay (2018- 2020)</a:t>
            </a:r>
          </a:p>
          <a:p>
            <a:pPr>
              <a:lnSpc>
                <a:spcPct val="100000"/>
              </a:lnSpc>
            </a:pPr>
            <a:endParaRPr lang="es-PE" sz="24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FB42E5A-0D51-3A42-AD17-3D1952ECB5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409" y="251932"/>
            <a:ext cx="2005136" cy="649813"/>
          </a:xfrm>
          <a:prstGeom prst="rect">
            <a:avLst/>
          </a:prstGeom>
        </p:spPr>
      </p:pic>
      <p:sp>
        <p:nvSpPr>
          <p:cNvPr id="5" name="Marcador de texto 1">
            <a:extLst>
              <a:ext uri="{FF2B5EF4-FFF2-40B4-BE49-F238E27FC236}">
                <a16:creationId xmlns:a16="http://schemas.microsoft.com/office/drawing/2014/main" id="{16D8D7A9-461D-1B48-8E04-931E71565CB8}"/>
              </a:ext>
            </a:extLst>
          </p:cNvPr>
          <p:cNvSpPr txBox="1">
            <a:spLocks/>
          </p:cNvSpPr>
          <p:nvPr/>
        </p:nvSpPr>
        <p:spPr>
          <a:xfrm>
            <a:off x="2390462" y="901745"/>
            <a:ext cx="3487824" cy="9389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905" rIns="0" bIns="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PE" b="1" dirty="0"/>
              <a:t>Contratos de Coldadura y Barrenado en Mina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2370786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B2CBB8E3-E155-0D49-8C21-E315E22DC8E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3298983" y="2280917"/>
            <a:ext cx="2546033" cy="3631154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es-PE" sz="2400" b="1" dirty="0"/>
              <a:t>Tolvas</a:t>
            </a:r>
          </a:p>
          <a:p>
            <a:pPr>
              <a:lnSpc>
                <a:spcPct val="100000"/>
              </a:lnSpc>
            </a:pPr>
            <a:r>
              <a:rPr lang="es-PE" sz="2400" dirty="0"/>
              <a:t>Cat 793 C</a:t>
            </a:r>
          </a:p>
          <a:p>
            <a:pPr>
              <a:lnSpc>
                <a:spcPct val="100000"/>
              </a:lnSpc>
            </a:pPr>
            <a:r>
              <a:rPr lang="es-PE" sz="2400" dirty="0"/>
              <a:t>Cat 793 D</a:t>
            </a:r>
          </a:p>
          <a:p>
            <a:pPr>
              <a:lnSpc>
                <a:spcPct val="100000"/>
              </a:lnSpc>
            </a:pPr>
            <a:r>
              <a:rPr lang="es-PE" sz="2400" dirty="0"/>
              <a:t>Cat 797F</a:t>
            </a:r>
          </a:p>
          <a:p>
            <a:pPr>
              <a:lnSpc>
                <a:spcPct val="100000"/>
              </a:lnSpc>
            </a:pPr>
            <a:r>
              <a:rPr lang="es-PE" sz="2400" dirty="0"/>
              <a:t>Komatsu 830E</a:t>
            </a:r>
          </a:p>
          <a:p>
            <a:pPr>
              <a:lnSpc>
                <a:spcPct val="100000"/>
              </a:lnSpc>
            </a:pPr>
            <a:r>
              <a:rPr lang="es-PE" sz="2400" dirty="0"/>
              <a:t>Komatsu 930E</a:t>
            </a:r>
          </a:p>
          <a:p>
            <a:pPr>
              <a:lnSpc>
                <a:spcPct val="100000"/>
              </a:lnSpc>
            </a:pPr>
            <a:r>
              <a:rPr lang="es-PE" sz="2400" dirty="0"/>
              <a:t>Komatsu 980E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FB42E5A-0D51-3A42-AD17-3D1952ECB5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289" y="510213"/>
            <a:ext cx="2005136" cy="649813"/>
          </a:xfrm>
          <a:prstGeom prst="rect">
            <a:avLst/>
          </a:prstGeom>
        </p:spPr>
      </p:pic>
      <p:sp>
        <p:nvSpPr>
          <p:cNvPr id="5" name="Marcador de texto 1">
            <a:extLst>
              <a:ext uri="{FF2B5EF4-FFF2-40B4-BE49-F238E27FC236}">
                <a16:creationId xmlns:a16="http://schemas.microsoft.com/office/drawing/2014/main" id="{16D8D7A9-461D-1B48-8E04-931E71565CB8}"/>
              </a:ext>
            </a:extLst>
          </p:cNvPr>
          <p:cNvSpPr txBox="1">
            <a:spLocks/>
          </p:cNvSpPr>
          <p:nvPr/>
        </p:nvSpPr>
        <p:spPr>
          <a:xfrm>
            <a:off x="1938526" y="945929"/>
            <a:ext cx="4559808" cy="919448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905" rIns="0" bIns="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PE" b="1" dirty="0"/>
              <a:t>Componentes reparados en Overhaul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s-PE" dirty="0"/>
          </a:p>
        </p:txBody>
      </p:sp>
      <p:pic>
        <p:nvPicPr>
          <p:cNvPr id="6" name="Imagen 5" descr="Imagen que contiene exterior, edificio, hecho de madera, camioneta&#10;&#10;Descripción generada automáticamente">
            <a:extLst>
              <a:ext uri="{FF2B5EF4-FFF2-40B4-BE49-F238E27FC236}">
                <a16:creationId xmlns:a16="http://schemas.microsoft.com/office/drawing/2014/main" id="{E3C2410A-3DF2-3944-AD93-0CFED6C037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31" y="1713827"/>
            <a:ext cx="2719578" cy="1462352"/>
          </a:xfrm>
          <a:prstGeom prst="rect">
            <a:avLst/>
          </a:prstGeom>
        </p:spPr>
      </p:pic>
      <p:pic>
        <p:nvPicPr>
          <p:cNvPr id="8" name="Imagen 7" descr="Imagen que contiene exterior, edificio, transporte, barco&#10;&#10;Descripción generada automáticamente">
            <a:extLst>
              <a:ext uri="{FF2B5EF4-FFF2-40B4-BE49-F238E27FC236}">
                <a16:creationId xmlns:a16="http://schemas.microsoft.com/office/drawing/2014/main" id="{131BF656-C5AC-7E40-A73E-42F77569F6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741" y="1719075"/>
            <a:ext cx="2953291" cy="1487424"/>
          </a:xfrm>
          <a:prstGeom prst="rect">
            <a:avLst/>
          </a:prstGeom>
        </p:spPr>
      </p:pic>
      <p:pic>
        <p:nvPicPr>
          <p:cNvPr id="10" name="Imagen 9" descr="Imagen que contiene avión, exterior, viejo, pequeño&#10;&#10;Descripción generada automáticamente">
            <a:extLst>
              <a:ext uri="{FF2B5EF4-FFF2-40B4-BE49-F238E27FC236}">
                <a16:creationId xmlns:a16="http://schemas.microsoft.com/office/drawing/2014/main" id="{12F616A5-F495-5549-9DD1-6FF1AC4F84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20" y="5020055"/>
            <a:ext cx="3022600" cy="1663700"/>
          </a:xfrm>
          <a:prstGeom prst="rect">
            <a:avLst/>
          </a:prstGeom>
        </p:spPr>
      </p:pic>
      <p:pic>
        <p:nvPicPr>
          <p:cNvPr id="12" name="Imagen 11" descr="Imagen que contiene exterior, tabla, edificio, camioneta&#10;&#10;Descripción generada automáticamente">
            <a:extLst>
              <a:ext uri="{FF2B5EF4-FFF2-40B4-BE49-F238E27FC236}">
                <a16:creationId xmlns:a16="http://schemas.microsoft.com/office/drawing/2014/main" id="{8BA25F90-60FA-AE4E-A876-DA59CA4B81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284" y="5020055"/>
            <a:ext cx="2724204" cy="148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3486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B2CBB8E3-E155-0D49-8C21-E315E22DC8E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481776" y="1562483"/>
            <a:ext cx="4180448" cy="4970257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es-PE" sz="2400" b="1" dirty="0"/>
              <a:t>PALAS:</a:t>
            </a:r>
          </a:p>
          <a:p>
            <a:pPr>
              <a:lnSpc>
                <a:spcPct val="100000"/>
              </a:lnSpc>
            </a:pPr>
            <a:r>
              <a:rPr lang="es-PE" sz="2400" dirty="0"/>
              <a:t>Cucharón P&amp;H 4100 A 56 y3</a:t>
            </a:r>
          </a:p>
          <a:p>
            <a:pPr>
              <a:lnSpc>
                <a:spcPct val="100000"/>
              </a:lnSpc>
            </a:pPr>
            <a:r>
              <a:rPr lang="es-PE" sz="2400" dirty="0"/>
              <a:t>Cucharón P&amp;H 4100 XPC 74 y3</a:t>
            </a:r>
          </a:p>
          <a:p>
            <a:pPr>
              <a:lnSpc>
                <a:spcPct val="100000"/>
              </a:lnSpc>
            </a:pPr>
            <a:r>
              <a:rPr lang="es-PE" sz="2400" dirty="0"/>
              <a:t>Cucharón Bucyrus 495 BII 56y3 </a:t>
            </a:r>
          </a:p>
          <a:p>
            <a:pPr>
              <a:lnSpc>
                <a:spcPct val="100000"/>
              </a:lnSpc>
            </a:pPr>
            <a:r>
              <a:rPr lang="es-PE" sz="2400" dirty="0"/>
              <a:t>Cucharón Bucyrus 495HR 73 y3</a:t>
            </a:r>
          </a:p>
          <a:p>
            <a:pPr>
              <a:lnSpc>
                <a:spcPct val="100000"/>
              </a:lnSpc>
            </a:pPr>
            <a:r>
              <a:rPr lang="es-PE" sz="2400" dirty="0"/>
              <a:t>Cucharón Bucyrus 495HR  60 y3</a:t>
            </a:r>
          </a:p>
          <a:p>
            <a:pPr>
              <a:lnSpc>
                <a:spcPct val="100000"/>
              </a:lnSpc>
            </a:pPr>
            <a:r>
              <a:rPr lang="es-PE" sz="2400" dirty="0"/>
              <a:t>Cucharón Cat 7495</a:t>
            </a:r>
          </a:p>
          <a:p>
            <a:pPr>
              <a:lnSpc>
                <a:spcPct val="100000"/>
              </a:lnSpc>
            </a:pPr>
            <a:r>
              <a:rPr lang="es-PE" sz="2400" dirty="0"/>
              <a:t>Cucharón Cat 6060S</a:t>
            </a:r>
          </a:p>
          <a:p>
            <a:pPr>
              <a:lnSpc>
                <a:spcPct val="100000"/>
              </a:lnSpc>
            </a:pPr>
            <a:r>
              <a:rPr lang="es-PE" sz="2400" dirty="0"/>
              <a:t>Cucharon P&amp;H 2800</a:t>
            </a:r>
          </a:p>
          <a:p>
            <a:pPr>
              <a:lnSpc>
                <a:spcPct val="100000"/>
              </a:lnSpc>
            </a:pPr>
            <a:r>
              <a:rPr lang="es-PE" sz="2400" dirty="0"/>
              <a:t>Cucharón Pala Hitachi EX 5600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FB42E5A-0D51-3A42-AD17-3D1952ECB5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289" y="510213"/>
            <a:ext cx="2005136" cy="649813"/>
          </a:xfrm>
          <a:prstGeom prst="rect">
            <a:avLst/>
          </a:prstGeom>
        </p:spPr>
      </p:pic>
      <p:sp>
        <p:nvSpPr>
          <p:cNvPr id="5" name="Marcador de texto 1">
            <a:extLst>
              <a:ext uri="{FF2B5EF4-FFF2-40B4-BE49-F238E27FC236}">
                <a16:creationId xmlns:a16="http://schemas.microsoft.com/office/drawing/2014/main" id="{16D8D7A9-461D-1B48-8E04-931E71565CB8}"/>
              </a:ext>
            </a:extLst>
          </p:cNvPr>
          <p:cNvSpPr txBox="1">
            <a:spLocks/>
          </p:cNvSpPr>
          <p:nvPr/>
        </p:nvSpPr>
        <p:spPr>
          <a:xfrm>
            <a:off x="1938525" y="510213"/>
            <a:ext cx="4559808" cy="919448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905" rIns="0" bIns="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PE" b="1" dirty="0"/>
              <a:t>Componentes reparados en Overhaul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s-PE" dirty="0"/>
          </a:p>
        </p:txBody>
      </p:sp>
      <p:pic>
        <p:nvPicPr>
          <p:cNvPr id="8" name="Imagen 7" descr="Imagen que contiene camioneta, calle, llenado, tabla&#10;&#10;Descripción generada automáticamente">
            <a:extLst>
              <a:ext uri="{FF2B5EF4-FFF2-40B4-BE49-F238E27FC236}">
                <a16:creationId xmlns:a16="http://schemas.microsoft.com/office/drawing/2014/main" id="{EF75C4AD-BA40-554A-912E-BA9AB45516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03" y="1562483"/>
            <a:ext cx="1713636" cy="1206915"/>
          </a:xfrm>
          <a:prstGeom prst="rect">
            <a:avLst/>
          </a:prstGeom>
        </p:spPr>
      </p:pic>
      <p:pic>
        <p:nvPicPr>
          <p:cNvPr id="10" name="Imagen 9" descr="Imagen que contiene exterior, nieve, mujer, hombre&#10;&#10;Descripción generada automáticamente">
            <a:extLst>
              <a:ext uri="{FF2B5EF4-FFF2-40B4-BE49-F238E27FC236}">
                <a16:creationId xmlns:a16="http://schemas.microsoft.com/office/drawing/2014/main" id="{A4BC3E41-C4DA-294C-A2EA-A0F03AF78D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300" y="5107940"/>
            <a:ext cx="2078700" cy="15621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6099797-1731-AC46-AB28-381CC91E3A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100" y="1469898"/>
            <a:ext cx="1751322" cy="1238504"/>
          </a:xfrm>
          <a:prstGeom prst="rect">
            <a:avLst/>
          </a:prstGeom>
        </p:spPr>
      </p:pic>
      <p:pic>
        <p:nvPicPr>
          <p:cNvPr id="6" name="Imagen 5" descr="Imagen que contiene interior, edificio, ventana, pequeño&#10;&#10;Descripción generada automáticamente">
            <a:extLst>
              <a:ext uri="{FF2B5EF4-FFF2-40B4-BE49-F238E27FC236}">
                <a16:creationId xmlns:a16="http://schemas.microsoft.com/office/drawing/2014/main" id="{785CCBFB-4A3C-BE49-8242-D3741D98A6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71" y="4973037"/>
            <a:ext cx="2120900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2557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B2CBB8E3-E155-0D49-8C21-E315E22DC8E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988084" y="1562362"/>
            <a:ext cx="2728915" cy="4911590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800"/>
              </a:spcBef>
              <a:buNone/>
            </a:pPr>
            <a:r>
              <a:rPr lang="es-PE" sz="2400" b="1" dirty="0"/>
              <a:t>Flota auxiliar:</a:t>
            </a:r>
          </a:p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es-PE" sz="2000" dirty="0"/>
              <a:t>Cargador LT 1850</a:t>
            </a:r>
          </a:p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es-PE" sz="2000" dirty="0"/>
              <a:t>Cargador LT 2350</a:t>
            </a:r>
          </a:p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es-PE" sz="2000" dirty="0"/>
              <a:t>Cucharón 994F</a:t>
            </a:r>
          </a:p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es-PE" sz="2000" dirty="0"/>
              <a:t>Lampón D10T</a:t>
            </a:r>
          </a:p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es-PE" sz="2000" dirty="0"/>
              <a:t>Lampón D11T</a:t>
            </a:r>
          </a:p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es-PE" sz="2000" dirty="0"/>
              <a:t>Lampón 834H</a:t>
            </a:r>
          </a:p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es-PE" sz="2000" dirty="0"/>
              <a:t>Lampón 844H</a:t>
            </a:r>
          </a:p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es-PE" sz="2000" dirty="0"/>
              <a:t>Cucharón 385CL</a:t>
            </a:r>
          </a:p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es-PE" sz="2000" dirty="0"/>
              <a:t>Cucharón 390DL</a:t>
            </a:r>
          </a:p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es-PE" sz="2000" dirty="0"/>
              <a:t>Cuchilla 16 M</a:t>
            </a:r>
          </a:p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es-PE" sz="2000" dirty="0"/>
              <a:t>Cuchilla 24 M</a:t>
            </a:r>
          </a:p>
          <a:p>
            <a:pPr marL="0" indent="0">
              <a:lnSpc>
                <a:spcPct val="100000"/>
              </a:lnSpc>
              <a:spcBef>
                <a:spcPts val="800"/>
              </a:spcBef>
              <a:buNone/>
            </a:pPr>
            <a:endParaRPr lang="es-PE" sz="2400" dirty="0"/>
          </a:p>
          <a:p>
            <a:pPr marL="0" indent="0">
              <a:lnSpc>
                <a:spcPct val="100000"/>
              </a:lnSpc>
              <a:spcBef>
                <a:spcPts val="800"/>
              </a:spcBef>
              <a:buNone/>
            </a:pPr>
            <a:endParaRPr lang="es-PE" sz="24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FB42E5A-0D51-3A42-AD17-3D1952ECB5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521" y="240578"/>
            <a:ext cx="2005136" cy="649813"/>
          </a:xfrm>
          <a:prstGeom prst="rect">
            <a:avLst/>
          </a:prstGeom>
        </p:spPr>
      </p:pic>
      <p:sp>
        <p:nvSpPr>
          <p:cNvPr id="5" name="Marcador de texto 1">
            <a:extLst>
              <a:ext uri="{FF2B5EF4-FFF2-40B4-BE49-F238E27FC236}">
                <a16:creationId xmlns:a16="http://schemas.microsoft.com/office/drawing/2014/main" id="{16D8D7A9-461D-1B48-8E04-931E71565CB8}"/>
              </a:ext>
            </a:extLst>
          </p:cNvPr>
          <p:cNvSpPr txBox="1">
            <a:spLocks/>
          </p:cNvSpPr>
          <p:nvPr/>
        </p:nvSpPr>
        <p:spPr>
          <a:xfrm>
            <a:off x="1645918" y="380786"/>
            <a:ext cx="4559808" cy="919448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905" rIns="0" bIns="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PE" b="1" dirty="0"/>
              <a:t>Componentes reparados en Overhaul</a:t>
            </a:r>
          </a:p>
        </p:txBody>
      </p:sp>
      <p:pic>
        <p:nvPicPr>
          <p:cNvPr id="10" name="Imagen 9" descr="Imagen que contiene banca, exterior, hombre, hecho de madera&#10;&#10;Descripción generada automáticamente">
            <a:extLst>
              <a:ext uri="{FF2B5EF4-FFF2-40B4-BE49-F238E27FC236}">
                <a16:creationId xmlns:a16="http://schemas.microsoft.com/office/drawing/2014/main" id="{E1697E36-0798-5D49-BD7C-DAA1D9B4A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82" y="4811729"/>
            <a:ext cx="2131901" cy="142595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4973413-C283-0246-A380-CA34215F9F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086" y="1300234"/>
            <a:ext cx="2728916" cy="1737928"/>
          </a:xfrm>
          <a:prstGeom prst="rect">
            <a:avLst/>
          </a:prstGeom>
        </p:spPr>
      </p:pic>
      <p:pic>
        <p:nvPicPr>
          <p:cNvPr id="9" name="Imagen 8" descr="Imagen que contiene edificio, metal, viejo, hecho de madera&#10;&#10;Descripción generada automáticamente">
            <a:extLst>
              <a:ext uri="{FF2B5EF4-FFF2-40B4-BE49-F238E27FC236}">
                <a16:creationId xmlns:a16="http://schemas.microsoft.com/office/drawing/2014/main" id="{969F76AB-B7A8-A146-9946-1EBD358884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63" y="1552713"/>
            <a:ext cx="2010420" cy="1425955"/>
          </a:xfrm>
          <a:prstGeom prst="rect">
            <a:avLst/>
          </a:prstGeom>
        </p:spPr>
      </p:pic>
      <p:pic>
        <p:nvPicPr>
          <p:cNvPr id="7" name="Imagen 6" descr="Imagen que contiene edificio, exterior, persona, hombre&#10;&#10;Descripción generada automáticamente">
            <a:extLst>
              <a:ext uri="{FF2B5EF4-FFF2-40B4-BE49-F238E27FC236}">
                <a16:creationId xmlns:a16="http://schemas.microsoft.com/office/drawing/2014/main" id="{81792B13-75A6-A542-BDA1-28FF8CA4B1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086" y="4690829"/>
            <a:ext cx="2490894" cy="166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0322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FB42E5A-0D51-3A42-AD17-3D1952ECB5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521" y="240578"/>
            <a:ext cx="2005136" cy="649813"/>
          </a:xfrm>
          <a:prstGeom prst="rect">
            <a:avLst/>
          </a:prstGeom>
        </p:spPr>
      </p:pic>
      <p:sp>
        <p:nvSpPr>
          <p:cNvPr id="5" name="Marcador de texto 1">
            <a:extLst>
              <a:ext uri="{FF2B5EF4-FFF2-40B4-BE49-F238E27FC236}">
                <a16:creationId xmlns:a16="http://schemas.microsoft.com/office/drawing/2014/main" id="{16D8D7A9-461D-1B48-8E04-931E71565CB8}"/>
              </a:ext>
            </a:extLst>
          </p:cNvPr>
          <p:cNvSpPr txBox="1">
            <a:spLocks/>
          </p:cNvSpPr>
          <p:nvPr/>
        </p:nvSpPr>
        <p:spPr>
          <a:xfrm>
            <a:off x="2873074" y="2644791"/>
            <a:ext cx="3397851" cy="919448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905" rIns="0" bIns="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PE" b="1" dirty="0"/>
              <a:t>Reparación de Overhaul en Taller Lima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8664E23-389D-8142-AEA4-BCEBC4AA48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25" y="1300234"/>
            <a:ext cx="2072758" cy="2248415"/>
          </a:xfrm>
          <a:prstGeom prst="rect">
            <a:avLst/>
          </a:prstGeom>
        </p:spPr>
      </p:pic>
      <p:pic>
        <p:nvPicPr>
          <p:cNvPr id="11" name="Imagen 10" descr="Imagen que contiene edificio, parado, tren, hombre&#10;&#10;Descripción generada automáticamente">
            <a:extLst>
              <a:ext uri="{FF2B5EF4-FFF2-40B4-BE49-F238E27FC236}">
                <a16:creationId xmlns:a16="http://schemas.microsoft.com/office/drawing/2014/main" id="{1B6B83B4-7070-8241-8DAA-B422DF2014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174" y="4811729"/>
            <a:ext cx="2501483" cy="1662223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3A6BACE1-4EB1-B647-85C0-BD666F70B1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9" t="13182" r="1429" b="5881"/>
          <a:stretch/>
        </p:blipFill>
        <p:spPr>
          <a:xfrm>
            <a:off x="440672" y="4526721"/>
            <a:ext cx="2948229" cy="1947231"/>
          </a:xfrm>
          <a:prstGeom prst="rect">
            <a:avLst/>
          </a:prstGeom>
        </p:spPr>
      </p:pic>
      <p:pic>
        <p:nvPicPr>
          <p:cNvPr id="17" name="Imagen 16" descr="Imagen que contiene edificio, tabla, llenado, hombre&#10;&#10;Descripción generada automáticamente">
            <a:extLst>
              <a:ext uri="{FF2B5EF4-FFF2-40B4-BE49-F238E27FC236}">
                <a16:creationId xmlns:a16="http://schemas.microsoft.com/office/drawing/2014/main" id="{2FEBE130-5DA0-F747-A5EE-11C547143F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427" y="1352693"/>
            <a:ext cx="2516858" cy="214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116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FB42E5A-0D51-3A42-AD17-3D1952ECB5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803" y="241299"/>
            <a:ext cx="2250374" cy="729288"/>
          </a:xfrm>
          <a:prstGeom prst="rect">
            <a:avLst/>
          </a:prstGeom>
        </p:spPr>
      </p:pic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1930062-7472-804E-AD63-81E9BE3971FF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1942366" y="358367"/>
            <a:ext cx="4168231" cy="495152"/>
          </a:xfrm>
        </p:spPr>
        <p:txBody>
          <a:bodyPr/>
          <a:lstStyle/>
          <a:p>
            <a:pPr marL="0" indent="0">
              <a:buNone/>
            </a:pPr>
            <a:r>
              <a:rPr lang="es-PE" b="1" dirty="0"/>
              <a:t>Equipamiento Talleres Lima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A8135F8-F478-254B-A68E-43AB188CD0B3}"/>
              </a:ext>
            </a:extLst>
          </p:cNvPr>
          <p:cNvSpPr txBox="1"/>
          <p:nvPr/>
        </p:nvSpPr>
        <p:spPr>
          <a:xfrm>
            <a:off x="1180854" y="1192139"/>
            <a:ext cx="5314949" cy="5424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05840" marR="22860">
              <a:spcBef>
                <a:spcPts val="270"/>
              </a:spcBef>
            </a:pPr>
            <a:r>
              <a:rPr lang="es-ES" dirty="0">
                <a:solidFill>
                  <a:srgbClr val="000000"/>
                </a:solidFill>
                <a:latin typeface="Arial" panose="02020603050405020304" pitchFamily="2"/>
              </a:rPr>
              <a:t>Para los trabajos de metalmecánica y reparaciones de componentes  en Lima contamos con área techada de 2000 m2 dividida en:</a:t>
            </a:r>
          </a:p>
          <a:p>
            <a:pPr marL="1291590" marR="22860" indent="-285750">
              <a:spcBef>
                <a:spcPts val="270"/>
              </a:spcBef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0000"/>
                </a:solidFill>
                <a:latin typeface="Arial" panose="02020603050405020304" pitchFamily="2"/>
              </a:rPr>
              <a:t>Galpón abierto de 1000 m2 </a:t>
            </a:r>
          </a:p>
          <a:p>
            <a:pPr marL="1291590" marR="22860" indent="-285750">
              <a:spcBef>
                <a:spcPts val="270"/>
              </a:spcBef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0000"/>
                </a:solidFill>
                <a:latin typeface="Arial" panose="02020603050405020304" pitchFamily="2"/>
              </a:rPr>
              <a:t>Galpón cerrado de 1000 m2.</a:t>
            </a:r>
          </a:p>
          <a:p>
            <a:pPr marL="1291590" marR="22860" indent="-285750">
              <a:spcBef>
                <a:spcPts val="270"/>
              </a:spcBef>
              <a:buFont typeface="Arial" panose="020B0604020202020204" pitchFamily="34" charset="0"/>
              <a:buChar char="•"/>
            </a:pPr>
            <a:endParaRPr lang="es-ES" dirty="0">
              <a:solidFill>
                <a:srgbClr val="000000"/>
              </a:solidFill>
              <a:latin typeface="Arial" panose="02020603050405020304" pitchFamily="2"/>
            </a:endParaRPr>
          </a:p>
          <a:p>
            <a:pPr marL="1005840" marR="22860">
              <a:spcBef>
                <a:spcPts val="270"/>
              </a:spcBef>
            </a:pPr>
            <a:r>
              <a:rPr lang="es-ES" dirty="0">
                <a:solidFill>
                  <a:srgbClr val="000000"/>
                </a:solidFill>
                <a:latin typeface="Arial" panose="02020603050405020304" pitchFamily="2"/>
              </a:rPr>
              <a:t>Área abierta para trabajos , maniobras y stock de planchas de 6,500 m2 </a:t>
            </a:r>
          </a:p>
          <a:p>
            <a:pPr marL="1005840" marR="22860">
              <a:spcBef>
                <a:spcPts val="270"/>
              </a:spcBef>
            </a:pPr>
            <a:endParaRPr lang="es-ES" dirty="0">
              <a:solidFill>
                <a:srgbClr val="000000"/>
              </a:solidFill>
              <a:latin typeface="Arial" panose="02020603050405020304" pitchFamily="2"/>
            </a:endParaRPr>
          </a:p>
          <a:p>
            <a:pPr marL="1005840" marR="22860">
              <a:spcBef>
                <a:spcPts val="270"/>
              </a:spcBef>
            </a:pPr>
            <a:r>
              <a:rPr lang="es-ES" dirty="0">
                <a:solidFill>
                  <a:srgbClr val="000000"/>
                </a:solidFill>
                <a:latin typeface="Arial" panose="02020603050405020304" pitchFamily="2"/>
              </a:rPr>
              <a:t>Para trabajar con toda la maquinaria en simultaneo tenemos:</a:t>
            </a:r>
          </a:p>
          <a:p>
            <a:pPr marL="1291590" marR="22860" indent="-285750">
              <a:spcBef>
                <a:spcPts val="270"/>
              </a:spcBef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0000"/>
                </a:solidFill>
                <a:latin typeface="Arial" panose="02020603050405020304" pitchFamily="2"/>
              </a:rPr>
              <a:t>Una sub estación eléctrica con capacidad de un megabyte (al momento capacidad de transformación ½ megabyte)</a:t>
            </a:r>
          </a:p>
          <a:p>
            <a:pPr marL="1291590" marR="22860" indent="-285750">
              <a:spcBef>
                <a:spcPts val="270"/>
              </a:spcBef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0000"/>
                </a:solidFill>
                <a:latin typeface="Arial" panose="02020603050405020304" pitchFamily="2"/>
              </a:rPr>
              <a:t>Circuito cerrado de aire comprimido.</a:t>
            </a:r>
          </a:p>
          <a:p>
            <a:pPr marL="1005840" marR="22860">
              <a:spcBef>
                <a:spcPts val="270"/>
              </a:spcBef>
            </a:pPr>
            <a:endParaRPr lang="es-ES" dirty="0">
              <a:solidFill>
                <a:srgbClr val="000000"/>
              </a:solidFill>
              <a:latin typeface="Arial" panose="02020603050405020304" pitchFamily="2"/>
            </a:endParaRPr>
          </a:p>
        </p:txBody>
      </p:sp>
      <p:pic>
        <p:nvPicPr>
          <p:cNvPr id="3" name="Imagen 2" descr="Imagen que contiene exterior, camino, edificio, estacionado&#10;&#10;Descripción generada automáticamente">
            <a:extLst>
              <a:ext uri="{FF2B5EF4-FFF2-40B4-BE49-F238E27FC236}">
                <a16:creationId xmlns:a16="http://schemas.microsoft.com/office/drawing/2014/main" id="{A115908A-54B6-2947-9A3B-AE284495CA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" t="5265" r="6028" b="23328"/>
          <a:stretch/>
        </p:blipFill>
        <p:spPr>
          <a:xfrm>
            <a:off x="6687881" y="1814980"/>
            <a:ext cx="2266113" cy="1349341"/>
          </a:xfrm>
          <a:prstGeom prst="rect">
            <a:avLst/>
          </a:prstGeom>
        </p:spPr>
      </p:pic>
      <p:pic>
        <p:nvPicPr>
          <p:cNvPr id="8" name="Imagen 7" descr="Imagen que contiene exterior, edificio, camino, calle&#10;&#10;Descripción generada automáticamente">
            <a:extLst>
              <a:ext uri="{FF2B5EF4-FFF2-40B4-BE49-F238E27FC236}">
                <a16:creationId xmlns:a16="http://schemas.microsoft.com/office/drawing/2014/main" id="{B1884152-0428-8741-BC48-318D3F7BA8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1" t="2077" b="3518"/>
          <a:stretch/>
        </p:blipFill>
        <p:spPr>
          <a:xfrm>
            <a:off x="132121" y="1814980"/>
            <a:ext cx="1822863" cy="1349341"/>
          </a:xfrm>
          <a:prstGeom prst="rect">
            <a:avLst/>
          </a:prstGeom>
        </p:spPr>
      </p:pic>
      <p:pic>
        <p:nvPicPr>
          <p:cNvPr id="10" name="Imagen 9" descr="Imagen que contiene edificio, exterior, camino, calle&#10;&#10;Descripción generada automáticamente">
            <a:extLst>
              <a:ext uri="{FF2B5EF4-FFF2-40B4-BE49-F238E27FC236}">
                <a16:creationId xmlns:a16="http://schemas.microsoft.com/office/drawing/2014/main" id="{7A457A5E-6F5C-884C-9746-D30F6C42CB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" t="10389" r="-795" b="7706"/>
          <a:stretch/>
        </p:blipFill>
        <p:spPr>
          <a:xfrm>
            <a:off x="6687881" y="4902373"/>
            <a:ext cx="2147941" cy="1347449"/>
          </a:xfrm>
          <a:prstGeom prst="rect">
            <a:avLst/>
          </a:prstGeom>
        </p:spPr>
      </p:pic>
      <p:pic>
        <p:nvPicPr>
          <p:cNvPr id="6" name="Imagen 5" descr="Imagen que contiene exterior, edificio, hombre, lado&#10;&#10;Descripción generada automáticamente">
            <a:extLst>
              <a:ext uri="{FF2B5EF4-FFF2-40B4-BE49-F238E27FC236}">
                <a16:creationId xmlns:a16="http://schemas.microsoft.com/office/drawing/2014/main" id="{C7679FD4-97A0-6445-BDAD-97A34AFD6E6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5" b="23166"/>
          <a:stretch/>
        </p:blipFill>
        <p:spPr>
          <a:xfrm>
            <a:off x="132121" y="5209220"/>
            <a:ext cx="1942366" cy="73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481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FB42E5A-0D51-3A42-AD17-3D1952ECB5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803" y="241299"/>
            <a:ext cx="2250374" cy="729288"/>
          </a:xfrm>
          <a:prstGeom prst="rect">
            <a:avLst/>
          </a:prstGeom>
        </p:spPr>
      </p:pic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1930062-7472-804E-AD63-81E9BE3971FF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1977992" y="563994"/>
            <a:ext cx="4168231" cy="495152"/>
          </a:xfrm>
        </p:spPr>
        <p:txBody>
          <a:bodyPr/>
          <a:lstStyle/>
          <a:p>
            <a:pPr marL="0" indent="0">
              <a:buNone/>
            </a:pPr>
            <a:r>
              <a:rPr lang="es-PE" b="1" dirty="0"/>
              <a:t>Equipamiento Talleres Lima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A8135F8-F478-254B-A68E-43AB188CD0B3}"/>
              </a:ext>
            </a:extLst>
          </p:cNvPr>
          <p:cNvSpPr txBox="1"/>
          <p:nvPr/>
        </p:nvSpPr>
        <p:spPr>
          <a:xfrm>
            <a:off x="1573480" y="1085710"/>
            <a:ext cx="5367647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05840" marR="22860">
              <a:spcBef>
                <a:spcPts val="270"/>
              </a:spcBef>
            </a:pPr>
            <a:r>
              <a:rPr lang="es-ES" dirty="0">
                <a:solidFill>
                  <a:srgbClr val="000000"/>
                </a:solidFill>
                <a:latin typeface="Arial" panose="02020603050405020304" pitchFamily="2"/>
              </a:rPr>
              <a:t>.</a:t>
            </a:r>
          </a:p>
          <a:p>
            <a:pPr marL="1005840" marR="22860">
              <a:spcBef>
                <a:spcPts val="270"/>
              </a:spcBef>
            </a:pPr>
            <a:endParaRPr lang="es-ES" dirty="0">
              <a:solidFill>
                <a:srgbClr val="000000"/>
              </a:solidFill>
              <a:latin typeface="Arial" panose="02020603050405020304" pitchFamily="2"/>
            </a:endParaRPr>
          </a:p>
          <a:p>
            <a:pPr marL="1005840" marR="22860">
              <a:spcBef>
                <a:spcPts val="270"/>
              </a:spcBef>
            </a:pPr>
            <a:r>
              <a:rPr lang="es-ES" dirty="0">
                <a:solidFill>
                  <a:srgbClr val="000000"/>
                </a:solidFill>
                <a:latin typeface="Arial" panose="02020603050405020304" pitchFamily="2"/>
              </a:rPr>
              <a:t>Para la movilización de planchas y los componentes en nuestros talleres contamos con:</a:t>
            </a:r>
          </a:p>
          <a:p>
            <a:pPr marL="1291590" marR="22860" indent="-285750">
              <a:spcBef>
                <a:spcPts val="270"/>
              </a:spcBef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0000"/>
                </a:solidFill>
                <a:latin typeface="Arial" panose="02020603050405020304" pitchFamily="2"/>
              </a:rPr>
              <a:t>Montacargas Utilev de 10TM </a:t>
            </a:r>
          </a:p>
          <a:p>
            <a:pPr marL="1291590" marR="22860" indent="-285750">
              <a:spcBef>
                <a:spcPts val="270"/>
              </a:spcBef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0000"/>
                </a:solidFill>
                <a:latin typeface="Arial" panose="02020603050405020304" pitchFamily="2"/>
              </a:rPr>
              <a:t>Dos montacargas Heli de 10TM</a:t>
            </a:r>
          </a:p>
          <a:p>
            <a:pPr marL="1291590" marR="22860" indent="-285750">
              <a:spcBef>
                <a:spcPts val="270"/>
              </a:spcBef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0000"/>
                </a:solidFill>
                <a:latin typeface="Arial" panose="02020603050405020304" pitchFamily="2"/>
              </a:rPr>
              <a:t>Montacargas Heli de 3.5TM</a:t>
            </a:r>
          </a:p>
          <a:p>
            <a:pPr marL="1291590" marR="22860" indent="-285750">
              <a:spcBef>
                <a:spcPts val="270"/>
              </a:spcBef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0000"/>
                </a:solidFill>
                <a:latin typeface="Arial" panose="02020603050405020304" pitchFamily="2"/>
              </a:rPr>
              <a:t>Montacargas Heli de 2.5TM</a:t>
            </a:r>
          </a:p>
          <a:p>
            <a:pPr marL="1291590" marR="22860" indent="-285750">
              <a:spcBef>
                <a:spcPts val="270"/>
              </a:spcBef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0000"/>
                </a:solidFill>
                <a:latin typeface="Arial" panose="02020603050405020304" pitchFamily="2"/>
              </a:rPr>
              <a:t>Montacargas Toyota de 2 TM</a:t>
            </a:r>
          </a:p>
          <a:p>
            <a:pPr marL="1291590" marR="22860" indent="-285750">
              <a:spcBef>
                <a:spcPts val="270"/>
              </a:spcBef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0000"/>
                </a:solidFill>
                <a:latin typeface="Arial" panose="02020603050405020304" pitchFamily="2"/>
              </a:rPr>
              <a:t>Camión International de 12 TM</a:t>
            </a:r>
          </a:p>
        </p:txBody>
      </p:sp>
      <p:pic>
        <p:nvPicPr>
          <p:cNvPr id="11" name="Imagen 10" descr="Imagen que contiene camioneta, edificio, camino, equipaje&#10;&#10;Descripción generada automáticamente">
            <a:extLst>
              <a:ext uri="{FF2B5EF4-FFF2-40B4-BE49-F238E27FC236}">
                <a16:creationId xmlns:a16="http://schemas.microsoft.com/office/drawing/2014/main" id="{5C1D89D9-BA93-1D4B-A760-DF2B014145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5" t="27879" r="2339" b="21039"/>
          <a:stretch/>
        </p:blipFill>
        <p:spPr>
          <a:xfrm>
            <a:off x="755228" y="4938593"/>
            <a:ext cx="3280558" cy="1355413"/>
          </a:xfrm>
          <a:prstGeom prst="rect">
            <a:avLst/>
          </a:prstGeom>
        </p:spPr>
      </p:pic>
      <p:pic>
        <p:nvPicPr>
          <p:cNvPr id="13" name="Imagen 12" descr="Imagen que contiene edificio, camino, camioneta, exterior&#10;&#10;Descripción generada automáticamente">
            <a:extLst>
              <a:ext uri="{FF2B5EF4-FFF2-40B4-BE49-F238E27FC236}">
                <a16:creationId xmlns:a16="http://schemas.microsoft.com/office/drawing/2014/main" id="{9A297077-DEDA-DB4D-A673-D5A49A8E56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7" t="14152" r="5844" b="5553"/>
          <a:stretch/>
        </p:blipFill>
        <p:spPr>
          <a:xfrm>
            <a:off x="188350" y="1845386"/>
            <a:ext cx="2207157" cy="165074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A8AF3FF-E9B5-A843-814B-9EBE8D0BFA1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" t="3678" r="2060"/>
          <a:stretch/>
        </p:blipFill>
        <p:spPr>
          <a:xfrm>
            <a:off x="6796844" y="2153884"/>
            <a:ext cx="2158806" cy="1342248"/>
          </a:xfrm>
          <a:prstGeom prst="rect">
            <a:avLst/>
          </a:prstGeom>
        </p:spPr>
      </p:pic>
      <p:pic>
        <p:nvPicPr>
          <p:cNvPr id="8" name="Imagen 7" descr="Imagen que contiene camioneta, transporte, camino, podadora&#10;&#10;Descripción generada automáticamente">
            <a:extLst>
              <a:ext uri="{FF2B5EF4-FFF2-40B4-BE49-F238E27FC236}">
                <a16:creationId xmlns:a16="http://schemas.microsoft.com/office/drawing/2014/main" id="{C627861D-735F-0B47-8399-FBE1E5C2754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9" t="10278" r="1646" b="5844"/>
          <a:stretch/>
        </p:blipFill>
        <p:spPr>
          <a:xfrm>
            <a:off x="5527439" y="4679429"/>
            <a:ext cx="2827375" cy="164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684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FB42E5A-0D51-3A42-AD17-3D1952ECB5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803" y="241299"/>
            <a:ext cx="2250374" cy="729288"/>
          </a:xfrm>
          <a:prstGeom prst="rect">
            <a:avLst/>
          </a:prstGeom>
        </p:spPr>
      </p:pic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1930062-7472-804E-AD63-81E9BE3971FF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018813" y="358367"/>
            <a:ext cx="4168231" cy="495152"/>
          </a:xfrm>
        </p:spPr>
        <p:txBody>
          <a:bodyPr/>
          <a:lstStyle/>
          <a:p>
            <a:pPr marL="0" indent="0">
              <a:buNone/>
            </a:pPr>
            <a:r>
              <a:rPr lang="es-PE" b="1" dirty="0"/>
              <a:t>Equipamiento Talleres Lima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B7C5F61-451E-2A41-9C5E-A5D85DA85834}"/>
              </a:ext>
            </a:extLst>
          </p:cNvPr>
          <p:cNvSpPr txBox="1"/>
          <p:nvPr/>
        </p:nvSpPr>
        <p:spPr>
          <a:xfrm>
            <a:off x="1781299" y="1324578"/>
            <a:ext cx="5450774" cy="4208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05840" marR="22860">
              <a:spcBef>
                <a:spcPts val="270"/>
              </a:spcBef>
            </a:pPr>
            <a:r>
              <a:rPr lang="es-ES" sz="1600" dirty="0">
                <a:solidFill>
                  <a:srgbClr val="000000"/>
                </a:solidFill>
                <a:latin typeface="Arial" panose="02020603050405020304" pitchFamily="2"/>
              </a:rPr>
              <a:t>Para ejecutar los trabajos de metalmecánica y de soldadura tenemos en operación:</a:t>
            </a:r>
          </a:p>
          <a:p>
            <a:pPr marL="1291590" marR="22860" indent="-285750">
              <a:spcBef>
                <a:spcPts val="270"/>
              </a:spcBef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0000"/>
                </a:solidFill>
                <a:latin typeface="Arial" panose="02020603050405020304" pitchFamily="2"/>
              </a:rPr>
              <a:t>Una Plegadora de 600TM x 6.1M MEBUSA</a:t>
            </a:r>
          </a:p>
          <a:p>
            <a:pPr marL="1291590" marR="22860" indent="-285750">
              <a:spcBef>
                <a:spcPts val="270"/>
              </a:spcBef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0000"/>
                </a:solidFill>
                <a:latin typeface="Arial" panose="02020603050405020304" pitchFamily="2"/>
              </a:rPr>
              <a:t>Una Plegadora de 600TM x 4.0M MEBUSA</a:t>
            </a:r>
          </a:p>
          <a:p>
            <a:pPr marL="1291590" marR="22860" indent="-285750">
              <a:spcBef>
                <a:spcPts val="270"/>
              </a:spcBef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0000"/>
                </a:solidFill>
                <a:latin typeface="Arial" panose="02020603050405020304" pitchFamily="2"/>
              </a:rPr>
              <a:t>Prensas hidráulicas de 300TM y 60TM</a:t>
            </a:r>
          </a:p>
          <a:p>
            <a:pPr marL="1291590" marR="22860" indent="-285750">
              <a:spcBef>
                <a:spcPts val="270"/>
              </a:spcBef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0000"/>
                </a:solidFill>
                <a:latin typeface="Arial" panose="02020603050405020304" pitchFamily="2"/>
              </a:rPr>
              <a:t>Una Roladora capacidad en A36 ¾”.</a:t>
            </a:r>
          </a:p>
          <a:p>
            <a:pPr marL="1291590" marR="22860" indent="-285750">
              <a:spcBef>
                <a:spcPts val="270"/>
              </a:spcBef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0000"/>
                </a:solidFill>
                <a:latin typeface="Arial" panose="02020603050405020304" pitchFamily="2"/>
              </a:rPr>
              <a:t>CNC de corte por plasma y oxicorte</a:t>
            </a:r>
          </a:p>
          <a:p>
            <a:pPr marL="1291590" marR="22860" indent="-285750">
              <a:spcBef>
                <a:spcPts val="270"/>
              </a:spcBef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0000"/>
                </a:solidFill>
                <a:latin typeface="Arial" panose="02020603050405020304" pitchFamily="2"/>
              </a:rPr>
              <a:t>Dos mandriladoras</a:t>
            </a:r>
          </a:p>
          <a:p>
            <a:pPr marL="1291590" marR="22860" indent="-285750">
              <a:spcBef>
                <a:spcPts val="270"/>
              </a:spcBef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0000"/>
                </a:solidFill>
                <a:latin typeface="Arial" panose="02020603050405020304" pitchFamily="2"/>
              </a:rPr>
              <a:t>Taladro de banco </a:t>
            </a:r>
          </a:p>
          <a:p>
            <a:pPr marL="1291590" marR="22860" indent="-285750">
              <a:spcBef>
                <a:spcPts val="270"/>
              </a:spcBef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0000"/>
                </a:solidFill>
                <a:latin typeface="Arial" panose="02020603050405020304" pitchFamily="2"/>
              </a:rPr>
              <a:t>Máquinas de soldar con alimentadores</a:t>
            </a:r>
          </a:p>
          <a:p>
            <a:pPr marL="1291590" marR="22860" indent="-285750">
              <a:spcBef>
                <a:spcPts val="270"/>
              </a:spcBef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0000"/>
                </a:solidFill>
                <a:latin typeface="Arial" panose="02020603050405020304" pitchFamily="2"/>
              </a:rPr>
              <a:t>Cinco equipos de corte por arco de plasma.</a:t>
            </a:r>
          </a:p>
          <a:p>
            <a:pPr marL="1291590" marR="22860" indent="-285750">
              <a:spcBef>
                <a:spcPts val="270"/>
              </a:spcBef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0000"/>
                </a:solidFill>
                <a:latin typeface="Arial" panose="02020603050405020304" pitchFamily="2"/>
              </a:rPr>
              <a:t>Equipos automáticos de corte por oxicorte </a:t>
            </a:r>
          </a:p>
          <a:p>
            <a:pPr marL="1291590" marR="22860" indent="-285750">
              <a:spcBef>
                <a:spcPts val="5"/>
              </a:spcBef>
              <a:buFont typeface="Arial" panose="020B0604020202020204" pitchFamily="34" charset="0"/>
              <a:buChar char="•"/>
            </a:pPr>
            <a:r>
              <a:rPr lang="es-ES" sz="1600" spc="-15" dirty="0">
                <a:solidFill>
                  <a:srgbClr val="000000"/>
                </a:solidFill>
                <a:latin typeface="Arial" panose="02020603050405020304" pitchFamily="2"/>
              </a:rPr>
              <a:t>Tres equipos de corte circular Bug-O  </a:t>
            </a:r>
          </a:p>
          <a:p>
            <a:pPr marL="1291590" marR="22860" indent="-285750">
              <a:spcBef>
                <a:spcPts val="5"/>
              </a:spcBef>
              <a:buFont typeface="Arial" panose="020B0604020202020204" pitchFamily="34" charset="0"/>
              <a:buChar char="•"/>
            </a:pPr>
            <a:r>
              <a:rPr lang="es-ES" sz="1600" spc="-15" dirty="0">
                <a:solidFill>
                  <a:srgbClr val="000000"/>
                </a:solidFill>
                <a:latin typeface="Arial" panose="02020603050405020304" pitchFamily="2"/>
              </a:rPr>
              <a:t>Tres barrenadoras marca Clímax</a:t>
            </a:r>
            <a:endParaRPr lang="es-ES" sz="1600" dirty="0">
              <a:solidFill>
                <a:srgbClr val="000000"/>
              </a:solidFill>
              <a:latin typeface="Arial" panose="02020603050405020304" pitchFamily="2"/>
            </a:endParaRPr>
          </a:p>
          <a:p>
            <a:pPr marL="1291590" marR="22860" indent="-285750">
              <a:spcBef>
                <a:spcPts val="275"/>
              </a:spcBef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0000"/>
                </a:solidFill>
                <a:latin typeface="Arial" panose="02020603050405020304" pitchFamily="2"/>
              </a:rPr>
              <a:t>Un equipo de arco sumergido </a:t>
            </a:r>
          </a:p>
        </p:txBody>
      </p:sp>
      <p:pic>
        <p:nvPicPr>
          <p:cNvPr id="3" name="Imagen 2" descr="Imagen que contiene exterior, edificio, azul, hombre&#10;&#10;Descripción generada automáticamente">
            <a:extLst>
              <a:ext uri="{FF2B5EF4-FFF2-40B4-BE49-F238E27FC236}">
                <a16:creationId xmlns:a16="http://schemas.microsoft.com/office/drawing/2014/main" id="{6D78C789-068B-8B4C-B123-574BCC0089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" t="16696" r="4612" b="21290"/>
          <a:stretch/>
        </p:blipFill>
        <p:spPr>
          <a:xfrm>
            <a:off x="204850" y="1162227"/>
            <a:ext cx="2210615" cy="1141585"/>
          </a:xfrm>
          <a:prstGeom prst="rect">
            <a:avLst/>
          </a:prstGeom>
        </p:spPr>
      </p:pic>
      <p:pic>
        <p:nvPicPr>
          <p:cNvPr id="8" name="Imagen 7" descr="Imagen que contiene edificio, exterior, naranja, tabla&#10;&#10;Descripción generada automáticamente">
            <a:extLst>
              <a:ext uri="{FF2B5EF4-FFF2-40B4-BE49-F238E27FC236}">
                <a16:creationId xmlns:a16="http://schemas.microsoft.com/office/drawing/2014/main" id="{1113C055-4D6B-6348-964B-58527F54A1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0" r="8312" b="5225"/>
          <a:stretch/>
        </p:blipFill>
        <p:spPr>
          <a:xfrm>
            <a:off x="6893626" y="5197226"/>
            <a:ext cx="2108280" cy="1511997"/>
          </a:xfrm>
          <a:prstGeom prst="rect">
            <a:avLst/>
          </a:prstGeom>
        </p:spPr>
      </p:pic>
      <p:pic>
        <p:nvPicPr>
          <p:cNvPr id="10" name="Imagen 9" descr="Imagen que contiene edificio, exterior, camino, camioneta&#10;&#10;Descripción generada automáticamente">
            <a:extLst>
              <a:ext uri="{FF2B5EF4-FFF2-40B4-BE49-F238E27FC236}">
                <a16:creationId xmlns:a16="http://schemas.microsoft.com/office/drawing/2014/main" id="{CC06E5C5-D038-1643-8F07-7EAF77BCDB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1" t="23179" r="14675" b="13193"/>
          <a:stretch/>
        </p:blipFill>
        <p:spPr>
          <a:xfrm>
            <a:off x="308757" y="5228822"/>
            <a:ext cx="2419509" cy="1511997"/>
          </a:xfrm>
          <a:prstGeom prst="rect">
            <a:avLst/>
          </a:prstGeom>
        </p:spPr>
      </p:pic>
      <p:pic>
        <p:nvPicPr>
          <p:cNvPr id="12" name="Imagen 11" descr="Imagen que contiene exterior, edificio, calle, camioneta&#10;&#10;Descripción generada automáticamente">
            <a:extLst>
              <a:ext uri="{FF2B5EF4-FFF2-40B4-BE49-F238E27FC236}">
                <a16:creationId xmlns:a16="http://schemas.microsoft.com/office/drawing/2014/main" id="{A61AD656-0417-E64B-81FA-7264B2B109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265" y="1162227"/>
            <a:ext cx="1221884" cy="162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926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B2CBB8E3-E155-0D49-8C21-E315E22DC8E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93767" y="1939289"/>
            <a:ext cx="8152410" cy="2335827"/>
          </a:xfrm>
        </p:spPr>
        <p:txBody>
          <a:bodyPr/>
          <a:lstStyle/>
          <a:p>
            <a:endParaRPr lang="es-PE" dirty="0"/>
          </a:p>
          <a:p>
            <a:endParaRPr lang="es-PE" dirty="0"/>
          </a:p>
          <a:p>
            <a:pPr marL="0" indent="0" algn="ctr">
              <a:buNone/>
            </a:pPr>
            <a:r>
              <a:rPr lang="es-PE" dirty="0"/>
              <a:t>Lineas de Comercialización para el Sector Minero, Petrolero, Contrucción e Industrial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FB42E5A-0D51-3A42-AD17-3D1952ECB5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977" y="241299"/>
            <a:ext cx="27432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746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B2CBB8E3-E155-0D49-8C21-E315E22DC8E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116958" y="1871330"/>
            <a:ext cx="8952614" cy="3030279"/>
          </a:xfrm>
        </p:spPr>
        <p:txBody>
          <a:bodyPr/>
          <a:lstStyle/>
          <a:p>
            <a:pPr marL="0" indent="0" algn="ctr">
              <a:buNone/>
            </a:pPr>
            <a:r>
              <a:rPr lang="es-PE" sz="3200" b="1" dirty="0"/>
              <a:t>División Metales</a:t>
            </a:r>
          </a:p>
          <a:p>
            <a:endParaRPr lang="es-PE" dirty="0"/>
          </a:p>
          <a:p>
            <a:r>
              <a:rPr lang="es-PE" sz="2400" dirty="0"/>
              <a:t>Planchas de acero antidesgaste</a:t>
            </a:r>
          </a:p>
          <a:p>
            <a:r>
              <a:rPr lang="es-PE" sz="2400" dirty="0"/>
              <a:t>Planchas de acero estructural de alta resistencia</a:t>
            </a:r>
          </a:p>
          <a:p>
            <a:r>
              <a:rPr lang="es-PE" sz="2400" dirty="0"/>
              <a:t>Planchas bimetálicas con recubrimiento de Carburo de Cromo</a:t>
            </a:r>
          </a:p>
          <a:p>
            <a:pPr marL="0" indent="0" algn="ctr">
              <a:buNone/>
            </a:pPr>
            <a:endParaRPr lang="es-PE" dirty="0"/>
          </a:p>
          <a:p>
            <a:pPr marL="0" indent="0" algn="ctr">
              <a:buNone/>
            </a:pPr>
            <a:endParaRPr lang="es-PE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FB42E5A-0D51-3A42-AD17-3D1952ECB5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977" y="241299"/>
            <a:ext cx="2743200" cy="889000"/>
          </a:xfrm>
          <a:prstGeom prst="rect">
            <a:avLst/>
          </a:prstGeom>
        </p:spPr>
      </p:pic>
      <p:pic>
        <p:nvPicPr>
          <p:cNvPr id="5" name="Imagen 4" descr="Imagen que contiene tabla&#10;&#10;Descripción generada automáticamente">
            <a:extLst>
              <a:ext uri="{FF2B5EF4-FFF2-40B4-BE49-F238E27FC236}">
                <a16:creationId xmlns:a16="http://schemas.microsoft.com/office/drawing/2014/main" id="{B7F07417-A204-5841-87BE-791DAC57EF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58" y="241299"/>
            <a:ext cx="3962400" cy="685800"/>
          </a:xfrm>
          <a:prstGeom prst="rect">
            <a:avLst/>
          </a:prstGeom>
        </p:spPr>
      </p:pic>
      <p:pic>
        <p:nvPicPr>
          <p:cNvPr id="6" name="Imagen 5" descr="Imagen que contiene camión, calle, ciudad, competencia de atletismo&#10;&#10;Descripción generada automáticamente">
            <a:extLst>
              <a:ext uri="{FF2B5EF4-FFF2-40B4-BE49-F238E27FC236}">
                <a16:creationId xmlns:a16="http://schemas.microsoft.com/office/drawing/2014/main" id="{E5D9BD0B-0866-854A-BAE7-4A586A61BB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9" r="6145" b="7109"/>
          <a:stretch/>
        </p:blipFill>
        <p:spPr>
          <a:xfrm>
            <a:off x="4000948" y="5449495"/>
            <a:ext cx="1184633" cy="59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044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.jpg"/>
          <p:cNvPicPr/>
          <p:nvPr/>
        </p:nvPicPr>
        <p:blipFill rotWithShape="1">
          <a:blip r:embed="rId2"/>
          <a:srcRect l="11445" t="31600" b="23711"/>
          <a:stretch/>
        </p:blipFill>
        <p:spPr>
          <a:xfrm>
            <a:off x="1159083" y="2343873"/>
            <a:ext cx="6825834" cy="1899702"/>
          </a:xfrm>
          <a:prstGeom prst="rect">
            <a:avLst/>
          </a:prstGeom>
        </p:spPr>
      </p:pic>
      <p:sp>
        <p:nvSpPr>
          <p:cNvPr id="21" name="Marcador de texto 20"/>
          <p:cNvSpPr>
            <a:spLocks noGrp="1"/>
          </p:cNvSpPr>
          <p:nvPr>
            <p:ph type="body" idx="10"/>
          </p:nvPr>
        </p:nvSpPr>
        <p:spPr>
          <a:xfrm>
            <a:off x="364896" y="1235804"/>
            <a:ext cx="8414208" cy="761596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2300"/>
              </a:lnSpc>
              <a:spcAft>
                <a:spcPts val="0"/>
              </a:spcAft>
              <a:buNone/>
            </a:pPr>
            <a:r>
              <a:rPr lang="es-ES" sz="2000" spc="-55" dirty="0">
                <a:solidFill>
                  <a:srgbClr val="000000"/>
                </a:solidFill>
                <a:latin typeface="Arial" panose="02020603050405020304" pitchFamily="2"/>
              </a:rPr>
              <a:t>Principales  distribuidores de planchas antidesgaste y estructurales de </a:t>
            </a:r>
            <a:r>
              <a:rPr lang="es-ES" sz="2000" spc="-25" dirty="0">
                <a:solidFill>
                  <a:srgbClr val="000000"/>
                </a:solidFill>
                <a:latin typeface="Arial" panose="02020603050405020304" pitchFamily="2"/>
              </a:rPr>
              <a:t>alta resistencia de JFE - Japón  manteniendo un stock de 6,500 TM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50ACE6B-DEA3-3B44-88CD-BABA8753E9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293" y="203531"/>
            <a:ext cx="2743200" cy="889000"/>
          </a:xfrm>
          <a:prstGeom prst="rect">
            <a:avLst/>
          </a:prstGeom>
        </p:spPr>
      </p:pic>
      <p:pic>
        <p:nvPicPr>
          <p:cNvPr id="7" name="Imagen 6" descr="Imagen que contiene tabla&#10;&#10;Descripción generada automáticamente">
            <a:extLst>
              <a:ext uri="{FF2B5EF4-FFF2-40B4-BE49-F238E27FC236}">
                <a16:creationId xmlns:a16="http://schemas.microsoft.com/office/drawing/2014/main" id="{2BB0A8AE-F7DB-4B4B-A7D1-6EC0337268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13" y="203531"/>
            <a:ext cx="3962400" cy="6858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B98AB689-9D84-244D-A1E0-25AFB6BA42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185" t="29287" r="817"/>
          <a:stretch/>
        </p:blipFill>
        <p:spPr>
          <a:xfrm>
            <a:off x="2864293" y="4545320"/>
            <a:ext cx="3415413" cy="210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8308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13742CD5-A6FB-4D49-A705-16972B6E0C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052" y="239903"/>
            <a:ext cx="2369128" cy="767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8A1D33F-0C2A-7147-B935-6BF96C05F4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775" y="3094497"/>
            <a:ext cx="4759405" cy="3341930"/>
          </a:xfrm>
          <a:prstGeom prst="rect">
            <a:avLst/>
          </a:prstGeom>
        </p:spPr>
      </p:pic>
      <p:sp>
        <p:nvSpPr>
          <p:cNvPr id="10" name="Marcador de texto 27">
            <a:extLst>
              <a:ext uri="{FF2B5EF4-FFF2-40B4-BE49-F238E27FC236}">
                <a16:creationId xmlns:a16="http://schemas.microsoft.com/office/drawing/2014/main" id="{5C6F286B-5ECE-5545-B73B-27A0932F96C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99581" y="1509842"/>
            <a:ext cx="8166653" cy="1328483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indent="0" algn="ctr">
              <a:lnSpc>
                <a:spcPts val="3600"/>
              </a:lnSpc>
              <a:spcAft>
                <a:spcPts val="910"/>
              </a:spcAft>
              <a:buNone/>
            </a:pPr>
            <a:r>
              <a:rPr lang="es-ES" spc="-35" dirty="0">
                <a:solidFill>
                  <a:srgbClr val="000000"/>
                </a:solidFill>
                <a:latin typeface="Arial" panose="02020603050405020304" pitchFamily="2"/>
              </a:rPr>
              <a:t>Plancha Premium de acero anti abrasivo y antidesgaste de 450 BHN con precipitados de carburo de titanio, </a:t>
            </a:r>
            <a:r>
              <a:rPr lang="es-ES" sz="2400" spc="-35" dirty="0">
                <a:solidFill>
                  <a:srgbClr val="000000"/>
                </a:solidFill>
                <a:latin typeface="Arial" panose="02020603050405020304" pitchFamily="2"/>
              </a:rPr>
              <a:t>registrada en Indecopi por US ITEM SA</a:t>
            </a:r>
            <a:endParaRPr lang="es-ES" sz="2400" b="1" spc="-35" dirty="0">
              <a:solidFill>
                <a:srgbClr val="000000"/>
              </a:solidFill>
              <a:latin typeface="Arial" panose="02020603050405020304" pitchFamily="2"/>
            </a:endParaRPr>
          </a:p>
        </p:txBody>
      </p:sp>
      <p:sp>
        <p:nvSpPr>
          <p:cNvPr id="11" name="Marcador de texto 27">
            <a:extLst>
              <a:ext uri="{FF2B5EF4-FFF2-40B4-BE49-F238E27FC236}">
                <a16:creationId xmlns:a16="http://schemas.microsoft.com/office/drawing/2014/main" id="{EF03F35E-D865-CA46-A14A-EE40AD4B07C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1859427" y="536706"/>
            <a:ext cx="4157331" cy="63450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indent="0">
              <a:lnSpc>
                <a:spcPts val="3600"/>
              </a:lnSpc>
              <a:spcAft>
                <a:spcPts val="910"/>
              </a:spcAft>
              <a:buNone/>
            </a:pPr>
            <a:r>
              <a:rPr lang="es-ES" sz="3150" b="1" spc="-35" dirty="0">
                <a:solidFill>
                  <a:srgbClr val="000000"/>
                </a:solidFill>
                <a:latin typeface="Arial" panose="02020603050405020304" pitchFamily="2"/>
              </a:rPr>
              <a:t>Plancha de acero T21</a:t>
            </a:r>
          </a:p>
        </p:txBody>
      </p:sp>
      <p:pic>
        <p:nvPicPr>
          <p:cNvPr id="13" name="Imagen 12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64CF0EFA-1647-2C43-9C9D-3F1E8BB6B7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20" y="3466416"/>
            <a:ext cx="3528948" cy="1881742"/>
          </a:xfrm>
          <a:prstGeom prst="rect">
            <a:avLst/>
          </a:prstGeom>
        </p:spPr>
      </p:pic>
      <p:pic>
        <p:nvPicPr>
          <p:cNvPr id="14" name="Imagen 13" descr="Imagen que contiene tabla&#10;&#10;Descripción generada automáticamente">
            <a:extLst>
              <a:ext uri="{FF2B5EF4-FFF2-40B4-BE49-F238E27FC236}">
                <a16:creationId xmlns:a16="http://schemas.microsoft.com/office/drawing/2014/main" id="{50D6D07C-7921-A547-A0E8-31B9037249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143"/>
          <a:stretch/>
        </p:blipFill>
        <p:spPr>
          <a:xfrm>
            <a:off x="302820" y="439913"/>
            <a:ext cx="786809" cy="6858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AE47146-8FD3-C841-B199-6F12920925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58" y="579613"/>
            <a:ext cx="1905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042233"/>
      </p:ext>
    </p:extLst>
  </p:cSld>
  <p:clrMapOvr>
    <a:masterClrMapping/>
  </p:clrMapOvr>
</p:sld>
</file>

<file path=ppt/theme/theme1.xml><?xml version="1.0" encoding="utf-8"?>
<a:theme xmlns:a="http://schemas.openxmlformats.org/drawingml/2006/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Arab" typeface="Arial"/>
      </a:majorFont>
      <a:minorFont>
        <a:latin typeface="Calibri"/>
        <a:ea typeface=""/>
        <a:cs typeface=""/>
        <a:font script="Arab" typeface="Arial"/>
      </a:minorFont>
    </a:fontScheme>
    <a:fmtScheme name="Office">
      <a:fillStyleLst>
        <a:solidFill>
          <a:schemeClr val="bg1">
            <a:alpha val="0"/>
          </a:schemeClr>
        </a:solidFill>
        <a:gradFill/>
        <a:gradFill/>
      </a:fillStyleLst>
      <a:lnStyleLst>
        <a:ln/>
        <a:ln/>
        <a:ln/>
      </a:lnStyleLst>
      <a:effectStyleLst>
        <a:effectStyle>
          <a:effectLst/>
        </a:effectStyle>
        <a:effectStyle>
          <a:effectLst/>
        </a:effectStyle>
        <a:effectStyle>
          <a:effectLst/>
          <a:scene3d>
            <a:camera prst="orthographicFront"/>
            <a:lightRig rig="threePt" dir="t"/>
          </a:scene3d>
        </a:effectStyle>
      </a:effectStyleLst>
      <a:bgFillStyleLst>
        <a:solidFill>
          <a:schemeClr val="bg1">
            <a:alpha val="0"/>
          </a:schemeClr>
        </a:solidFill>
        <a:gradFill/>
        <a:gradFill/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894</TotalTime>
  <Words>899</Words>
  <Application>Microsoft Macintosh PowerPoint</Application>
  <PresentationFormat>Presentación en pantalla (4:3)</PresentationFormat>
  <Paragraphs>151</Paragraphs>
  <Slides>29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5" baseType="lpstr">
      <vt:lpstr>Arial</vt:lpstr>
      <vt:lpstr>Arial Black</vt:lpstr>
      <vt:lpstr>Calibri</vt:lpstr>
      <vt:lpstr>Garamond</vt:lpstr>
      <vt:lpstr>Verdana</vt:lpstr>
      <vt:lpstr/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Carlos Rouillon</cp:lastModifiedBy>
  <cp:revision>71</cp:revision>
  <dcterms:modified xsi:type="dcterms:W3CDTF">2020-09-25T13:01:43Z</dcterms:modified>
</cp:coreProperties>
</file>